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4"/>
  </p:sldMasterIdLst>
  <p:notesMasterIdLst>
    <p:notesMasterId r:id="rId15"/>
  </p:notesMasterIdLst>
  <p:sldIdLst>
    <p:sldId id="280" r:id="rId5"/>
    <p:sldId id="281" r:id="rId6"/>
    <p:sldId id="272" r:id="rId7"/>
    <p:sldId id="290" r:id="rId8"/>
    <p:sldId id="277" r:id="rId9"/>
    <p:sldId id="294" r:id="rId10"/>
    <p:sldId id="295" r:id="rId11"/>
    <p:sldId id="296" r:id="rId12"/>
    <p:sldId id="297" r:id="rId13"/>
    <p:sldId id="29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17" userDrawn="1">
          <p15:clr>
            <a:srgbClr val="A4A3A4"/>
          </p15:clr>
        </p15:guide>
        <p15:guide id="2" pos="66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65F91"/>
    <a:srgbClr val="A8C8EA"/>
    <a:srgbClr val="567D91"/>
    <a:srgbClr val="9AB3C1"/>
    <a:srgbClr val="B6D2EE"/>
    <a:srgbClr val="FBE5D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E510398-4542-EF2C-286B-C144EA66A0BB}" v="1103" dt="2022-03-29T12:08:28.455"/>
    <p1510:client id="{39D508BD-EB53-959A-A42B-BBEE8E7BD6B2}" v="13" dt="2021-12-02T19:05:56.318"/>
    <p1510:client id="{3F4F817B-647C-FC66-1BDF-827AAD6E5051}" v="185" dt="2021-12-08T13:36:30.646"/>
    <p1510:client id="{46FE497A-26E4-9BEB-DF91-932BE982C59C}" v="617" dt="2022-05-13T19:46:29.286"/>
    <p1510:client id="{4D3884E7-E9CB-C5A3-FD6E-54C9C74C4FAB}" v="38" dt="2022-03-29T18:46:51.811"/>
    <p1510:client id="{4F6BB68A-E33A-DA66-2889-D92DDBE45721}" v="569" dt="2022-03-22T23:58:12.681"/>
    <p1510:client id="{50B72C25-539C-C473-926D-1A191BAD6119}" v="22011" dt="2022-03-24T21:00:51.300"/>
    <p1510:client id="{6643111B-FB74-C7B9-D4F2-030300F31718}" v="143" dt="2021-12-13T20:32:02.007"/>
    <p1510:client id="{6EFCED99-64DF-B0E5-147D-4CBF80FE9153}" v="7065" dt="2021-12-02T22:01:09.141"/>
    <p1510:client id="{7F286236-F013-C40E-49C0-AAB52336753D}" v="172" dt="2021-09-20T18:58:53.030"/>
    <p1510:client id="{AFC616B7-68D5-FDA4-CF0B-7E377A62A0C1}" v="226" dt="2021-09-22T12:40:37.851"/>
    <p1510:client id="{B80CBEC3-9269-0A65-7BC5-4ED7C4F6F797}" v="9" dt="2021-12-13T20:57:48.774"/>
    <p1510:client id="{C7059C84-4E5C-5FEC-C8D5-66F261A515A8}" v="125" dt="2021-09-16T19:42:59.882"/>
    <p1510:client id="{CBB6BF6B-E256-F8F7-9790-502F4BACAE84}" v="1945" dt="2021-12-02T21:03:59.867"/>
    <p1510:client id="{CE48DAB4-847C-B874-FAC9-46F98B0DDD25}" v="436" dt="2021-11-29T22:14:53.348"/>
    <p1510:client id="{D4EC393D-FCD5-761D-7123-ADD27795C246}" v="43" dt="2021-12-02T15:23:12.960"/>
    <p1510:client id="{D6E560F3-990F-7204-8F5E-51254650793C}" v="1508" dt="2021-12-02T21:12:42.644"/>
    <p1510:client id="{E35C597B-B1AF-6C87-0760-86C4A2978FF8}" v="24" dt="2021-12-10T12:52:56"/>
    <p1510:client id="{E7060696-422D-0071-494D-D7B6D221CF07}" v="3108" dt="2021-12-09T15:54:17.91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94"/>
  </p:normalViewPr>
  <p:slideViewPr>
    <p:cSldViewPr snapToGrid="0">
      <p:cViewPr varScale="1">
        <p:scale>
          <a:sx n="121" d="100"/>
          <a:sy n="121" d="100"/>
        </p:scale>
        <p:origin x="744" y="136"/>
      </p:cViewPr>
      <p:guideLst>
        <p:guide orient="horz" pos="3317"/>
        <p:guide pos="665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5B1002-B985-44C6-9174-5B8F0DF0F6D7}" type="datetimeFigureOut">
              <a:rPr lang="en-US" smtClean="0"/>
              <a:t>6/17/22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B8B9066-4910-4D87-B12C-37F2D2BD7581}" type="slidenum">
              <a:rPr lang="en-US" smtClean="0"/>
              <a:t>‹#›</a:t>
            </a:fld>
            <a:endParaRPr lang="en-US"/>
          </a:p>
        </p:txBody>
      </p:sp>
    </p:spTree>
    <p:extLst>
      <p:ext uri="{BB962C8B-B14F-4D97-AF65-F5344CB8AC3E}">
        <p14:creationId xmlns:p14="http://schemas.microsoft.com/office/powerpoint/2010/main" val="1427245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B8B9066-4910-4D87-B12C-37F2D2BD7581}" type="slidenum">
              <a:rPr lang="en-US" smtClean="0"/>
              <a:t>3</a:t>
            </a:fld>
            <a:endParaRPr lang="en-US"/>
          </a:p>
        </p:txBody>
      </p:sp>
    </p:spTree>
    <p:extLst>
      <p:ext uri="{BB962C8B-B14F-4D97-AF65-F5344CB8AC3E}">
        <p14:creationId xmlns:p14="http://schemas.microsoft.com/office/powerpoint/2010/main" val="36811663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B8B9066-4910-4D87-B12C-37F2D2BD758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034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00158D-3835-2C46-8799-3EDB2DE5124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D8BC8B-666E-0A40-AA52-B1767675BAD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2FE9189-D7C1-504C-9E2B-9512B7EBB0B2}"/>
              </a:ext>
            </a:extLst>
          </p:cNvPr>
          <p:cNvSpPr>
            <a:spLocks noGrp="1"/>
          </p:cNvSpPr>
          <p:nvPr>
            <p:ph type="dt" sz="half" idx="10"/>
          </p:nvPr>
        </p:nvSpPr>
        <p:spPr/>
        <p:txBody>
          <a:bodyPr/>
          <a:lstStyle/>
          <a:p>
            <a:fld id="{98B6E48E-9203-4B4C-A18A-D33CBE874C11}" type="datetimeFigureOut">
              <a:rPr lang="en-US" smtClean="0"/>
              <a:t>6/17/22</a:t>
            </a:fld>
            <a:endParaRPr lang="en-US"/>
          </a:p>
        </p:txBody>
      </p:sp>
      <p:sp>
        <p:nvSpPr>
          <p:cNvPr id="5" name="Footer Placeholder 4">
            <a:extLst>
              <a:ext uri="{FF2B5EF4-FFF2-40B4-BE49-F238E27FC236}">
                <a16:creationId xmlns:a16="http://schemas.microsoft.com/office/drawing/2014/main" id="{786336AC-A151-474A-A305-E9FF6DADEF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4B05E3-E2D3-4243-9B1A-726CF991EAC1}"/>
              </a:ext>
            </a:extLst>
          </p:cNvPr>
          <p:cNvSpPr>
            <a:spLocks noGrp="1"/>
          </p:cNvSpPr>
          <p:nvPr>
            <p:ph type="sldNum" sz="quarter" idx="12"/>
          </p:nvPr>
        </p:nvSpPr>
        <p:spPr/>
        <p:txBody>
          <a:bodyPr/>
          <a:lstStyle/>
          <a:p>
            <a:fld id="{02FDB229-74E8-8744-B583-544FCE5A836C}" type="slidenum">
              <a:rPr lang="en-US" smtClean="0"/>
              <a:t>‹#›</a:t>
            </a:fld>
            <a:endParaRPr lang="en-US"/>
          </a:p>
        </p:txBody>
      </p:sp>
    </p:spTree>
    <p:extLst>
      <p:ext uri="{BB962C8B-B14F-4D97-AF65-F5344CB8AC3E}">
        <p14:creationId xmlns:p14="http://schemas.microsoft.com/office/powerpoint/2010/main" val="1591945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980C2B-3C96-B547-856F-9A1E4BC091B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24225A-6941-8F40-A4D1-CAEE27D23B0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B04FDE-1089-BB44-B11D-4965E19A5553}"/>
              </a:ext>
            </a:extLst>
          </p:cNvPr>
          <p:cNvSpPr>
            <a:spLocks noGrp="1"/>
          </p:cNvSpPr>
          <p:nvPr>
            <p:ph type="dt" sz="half" idx="10"/>
          </p:nvPr>
        </p:nvSpPr>
        <p:spPr/>
        <p:txBody>
          <a:bodyPr/>
          <a:lstStyle/>
          <a:p>
            <a:fld id="{98B6E48E-9203-4B4C-A18A-D33CBE874C11}" type="datetimeFigureOut">
              <a:rPr lang="en-US" smtClean="0"/>
              <a:t>6/17/22</a:t>
            </a:fld>
            <a:endParaRPr lang="en-US"/>
          </a:p>
        </p:txBody>
      </p:sp>
      <p:sp>
        <p:nvSpPr>
          <p:cNvPr id="5" name="Footer Placeholder 4">
            <a:extLst>
              <a:ext uri="{FF2B5EF4-FFF2-40B4-BE49-F238E27FC236}">
                <a16:creationId xmlns:a16="http://schemas.microsoft.com/office/drawing/2014/main" id="{4D20287C-12F4-9547-B3DC-A1CFD272C8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591621-50E6-204C-89BF-B0FA1FCCF99D}"/>
              </a:ext>
            </a:extLst>
          </p:cNvPr>
          <p:cNvSpPr>
            <a:spLocks noGrp="1"/>
          </p:cNvSpPr>
          <p:nvPr>
            <p:ph type="sldNum" sz="quarter" idx="12"/>
          </p:nvPr>
        </p:nvSpPr>
        <p:spPr/>
        <p:txBody>
          <a:bodyPr/>
          <a:lstStyle/>
          <a:p>
            <a:fld id="{02FDB229-74E8-8744-B583-544FCE5A836C}" type="slidenum">
              <a:rPr lang="en-US" smtClean="0"/>
              <a:t>‹#›</a:t>
            </a:fld>
            <a:endParaRPr lang="en-US"/>
          </a:p>
        </p:txBody>
      </p:sp>
    </p:spTree>
    <p:extLst>
      <p:ext uri="{BB962C8B-B14F-4D97-AF65-F5344CB8AC3E}">
        <p14:creationId xmlns:p14="http://schemas.microsoft.com/office/powerpoint/2010/main" val="42238558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0BAEB2-5D90-F14C-883F-3055F0B9E0A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988AF4E-F840-B14A-A0A1-8DE879B4E10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2D11CB0-CE4F-894D-BD67-DE118B7F344D}"/>
              </a:ext>
            </a:extLst>
          </p:cNvPr>
          <p:cNvSpPr>
            <a:spLocks noGrp="1"/>
          </p:cNvSpPr>
          <p:nvPr>
            <p:ph type="dt" sz="half" idx="10"/>
          </p:nvPr>
        </p:nvSpPr>
        <p:spPr/>
        <p:txBody>
          <a:bodyPr/>
          <a:lstStyle/>
          <a:p>
            <a:fld id="{98B6E48E-9203-4B4C-A18A-D33CBE874C11}" type="datetimeFigureOut">
              <a:rPr lang="en-US" smtClean="0"/>
              <a:t>6/17/22</a:t>
            </a:fld>
            <a:endParaRPr lang="en-US"/>
          </a:p>
        </p:txBody>
      </p:sp>
      <p:sp>
        <p:nvSpPr>
          <p:cNvPr id="5" name="Footer Placeholder 4">
            <a:extLst>
              <a:ext uri="{FF2B5EF4-FFF2-40B4-BE49-F238E27FC236}">
                <a16:creationId xmlns:a16="http://schemas.microsoft.com/office/drawing/2014/main" id="{77F054C5-76D2-B94D-BE89-BE6E2017F7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35D24A-E1F7-714F-AFD4-FC1704A5D235}"/>
              </a:ext>
            </a:extLst>
          </p:cNvPr>
          <p:cNvSpPr>
            <a:spLocks noGrp="1"/>
          </p:cNvSpPr>
          <p:nvPr>
            <p:ph type="sldNum" sz="quarter" idx="12"/>
          </p:nvPr>
        </p:nvSpPr>
        <p:spPr/>
        <p:txBody>
          <a:bodyPr/>
          <a:lstStyle/>
          <a:p>
            <a:fld id="{02FDB229-74E8-8744-B583-544FCE5A836C}" type="slidenum">
              <a:rPr lang="en-US" smtClean="0"/>
              <a:t>‹#›</a:t>
            </a:fld>
            <a:endParaRPr lang="en-US"/>
          </a:p>
        </p:txBody>
      </p:sp>
    </p:spTree>
    <p:extLst>
      <p:ext uri="{BB962C8B-B14F-4D97-AF65-F5344CB8AC3E}">
        <p14:creationId xmlns:p14="http://schemas.microsoft.com/office/powerpoint/2010/main" val="2079583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B728FC-F38A-8545-AF34-35123544D263}"/>
              </a:ext>
            </a:extLst>
          </p:cNvPr>
          <p:cNvSpPr>
            <a:spLocks noGrp="1"/>
          </p:cNvSpPr>
          <p:nvPr>
            <p:ph type="title"/>
          </p:nvPr>
        </p:nvSpPr>
        <p:spPr>
          <a:xfrm>
            <a:off x="838200" y="365125"/>
            <a:ext cx="8500110" cy="10064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37DAB007-27EB-854B-8A30-0ADF7C7F0462}"/>
              </a:ext>
            </a:extLst>
          </p:cNvPr>
          <p:cNvSpPr>
            <a:spLocks noGrp="1"/>
          </p:cNvSpPr>
          <p:nvPr>
            <p:ph idx="1"/>
          </p:nvPr>
        </p:nvSpPr>
        <p:spPr>
          <a:xfrm>
            <a:off x="838200" y="1520190"/>
            <a:ext cx="10515600" cy="4656773"/>
          </a:xfrm>
        </p:spPr>
        <p:txBody>
          <a:bodyPr/>
          <a:lstStyle>
            <a:lvl1pPr>
              <a:defRPr>
                <a:latin typeface="Roboto" panose="02000000000000000000" pitchFamily="2" charset="0"/>
                <a:ea typeface="Roboto" panose="02000000000000000000" pitchFamily="2" charset="0"/>
                <a:cs typeface="Roboto" panose="02000000000000000000" pitchFamily="2" charset="0"/>
              </a:defRPr>
            </a:lvl1pPr>
            <a:lvl2pPr>
              <a:defRPr>
                <a:latin typeface="Roboto" panose="02000000000000000000" pitchFamily="2" charset="0"/>
                <a:ea typeface="Roboto" panose="02000000000000000000" pitchFamily="2" charset="0"/>
                <a:cs typeface="Roboto" panose="02000000000000000000" pitchFamily="2" charset="0"/>
              </a:defRPr>
            </a:lvl2pPr>
            <a:lvl3pPr>
              <a:defRPr>
                <a:latin typeface="Roboto" panose="02000000000000000000" pitchFamily="2" charset="0"/>
                <a:ea typeface="Roboto" panose="02000000000000000000" pitchFamily="2" charset="0"/>
                <a:cs typeface="Roboto" panose="02000000000000000000" pitchFamily="2" charset="0"/>
              </a:defRPr>
            </a:lvl3pPr>
            <a:lvl4pPr>
              <a:defRPr>
                <a:latin typeface="Roboto" panose="02000000000000000000" pitchFamily="2" charset="0"/>
                <a:ea typeface="Roboto" panose="02000000000000000000" pitchFamily="2" charset="0"/>
                <a:cs typeface="Roboto" panose="02000000000000000000" pitchFamily="2" charset="0"/>
              </a:defRPr>
            </a:lvl4pPr>
            <a:lvl5pPr>
              <a:defRPr>
                <a:latin typeface="Roboto" panose="02000000000000000000" pitchFamily="2" charset="0"/>
                <a:ea typeface="Roboto" panose="02000000000000000000" pitchFamily="2" charset="0"/>
                <a:cs typeface="Roboto" panose="02000000000000000000" pitchFamily="2"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E6BCF0-CA36-4442-BEA5-8DB9804E8A66}"/>
              </a:ext>
            </a:extLst>
          </p:cNvPr>
          <p:cNvSpPr>
            <a:spLocks noGrp="1"/>
          </p:cNvSpPr>
          <p:nvPr>
            <p:ph type="dt" sz="half" idx="10"/>
          </p:nvPr>
        </p:nvSpPr>
        <p:spPr/>
        <p:txBody>
          <a:bodyPr/>
          <a:lstStyle/>
          <a:p>
            <a:fld id="{98B6E48E-9203-4B4C-A18A-D33CBE874C11}" type="datetimeFigureOut">
              <a:rPr lang="en-US" smtClean="0"/>
              <a:t>6/17/22</a:t>
            </a:fld>
            <a:endParaRPr lang="en-US"/>
          </a:p>
        </p:txBody>
      </p:sp>
      <p:sp>
        <p:nvSpPr>
          <p:cNvPr id="5" name="Footer Placeholder 4">
            <a:extLst>
              <a:ext uri="{FF2B5EF4-FFF2-40B4-BE49-F238E27FC236}">
                <a16:creationId xmlns:a16="http://schemas.microsoft.com/office/drawing/2014/main" id="{46D16DEB-E9DC-D040-BCF1-C4AC0A3405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1473739-9A36-2048-9262-B1C7ACE15560}"/>
              </a:ext>
            </a:extLst>
          </p:cNvPr>
          <p:cNvSpPr>
            <a:spLocks noGrp="1"/>
          </p:cNvSpPr>
          <p:nvPr>
            <p:ph type="sldNum" sz="quarter" idx="12"/>
          </p:nvPr>
        </p:nvSpPr>
        <p:spPr/>
        <p:txBody>
          <a:bodyPr/>
          <a:lstStyle/>
          <a:p>
            <a:fld id="{02FDB229-74E8-8744-B583-544FCE5A836C}" type="slidenum">
              <a:rPr lang="en-US" smtClean="0"/>
              <a:t>‹#›</a:t>
            </a:fld>
            <a:endParaRPr lang="en-US"/>
          </a:p>
        </p:txBody>
      </p:sp>
    </p:spTree>
    <p:extLst>
      <p:ext uri="{BB962C8B-B14F-4D97-AF65-F5344CB8AC3E}">
        <p14:creationId xmlns:p14="http://schemas.microsoft.com/office/powerpoint/2010/main" val="21653938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256612-38DA-D04E-9812-59BC51B1135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A5C33D7-8EE3-E448-B7C3-B38541DA2A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E4B735-4BBB-F344-829F-36D5776D6FEC}"/>
              </a:ext>
            </a:extLst>
          </p:cNvPr>
          <p:cNvSpPr>
            <a:spLocks noGrp="1"/>
          </p:cNvSpPr>
          <p:nvPr>
            <p:ph type="dt" sz="half" idx="10"/>
          </p:nvPr>
        </p:nvSpPr>
        <p:spPr/>
        <p:txBody>
          <a:bodyPr/>
          <a:lstStyle/>
          <a:p>
            <a:fld id="{98B6E48E-9203-4B4C-A18A-D33CBE874C11}" type="datetimeFigureOut">
              <a:rPr lang="en-US" smtClean="0"/>
              <a:t>6/17/22</a:t>
            </a:fld>
            <a:endParaRPr lang="en-US"/>
          </a:p>
        </p:txBody>
      </p:sp>
      <p:sp>
        <p:nvSpPr>
          <p:cNvPr id="5" name="Footer Placeholder 4">
            <a:extLst>
              <a:ext uri="{FF2B5EF4-FFF2-40B4-BE49-F238E27FC236}">
                <a16:creationId xmlns:a16="http://schemas.microsoft.com/office/drawing/2014/main" id="{FF434DF2-CEB4-1949-80F1-24A4DE1CB2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8D29F36-53D2-E04F-9BD3-EC702A05159A}"/>
              </a:ext>
            </a:extLst>
          </p:cNvPr>
          <p:cNvSpPr>
            <a:spLocks noGrp="1"/>
          </p:cNvSpPr>
          <p:nvPr>
            <p:ph type="sldNum" sz="quarter" idx="12"/>
          </p:nvPr>
        </p:nvSpPr>
        <p:spPr/>
        <p:txBody>
          <a:bodyPr/>
          <a:lstStyle/>
          <a:p>
            <a:fld id="{02FDB229-74E8-8744-B583-544FCE5A836C}" type="slidenum">
              <a:rPr lang="en-US" smtClean="0"/>
              <a:t>‹#›</a:t>
            </a:fld>
            <a:endParaRPr lang="en-US"/>
          </a:p>
        </p:txBody>
      </p:sp>
    </p:spTree>
    <p:extLst>
      <p:ext uri="{BB962C8B-B14F-4D97-AF65-F5344CB8AC3E}">
        <p14:creationId xmlns:p14="http://schemas.microsoft.com/office/powerpoint/2010/main" val="250212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5B6A9E-0073-4640-96E4-0C39666B9A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61DF92C-3D88-234D-8E00-DF7C4D8341D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48DC311-FC28-0C47-B859-D6E45D4B57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647CD9F-AA1E-7941-81F1-5CC112944459}"/>
              </a:ext>
            </a:extLst>
          </p:cNvPr>
          <p:cNvSpPr>
            <a:spLocks noGrp="1"/>
          </p:cNvSpPr>
          <p:nvPr>
            <p:ph type="dt" sz="half" idx="10"/>
          </p:nvPr>
        </p:nvSpPr>
        <p:spPr/>
        <p:txBody>
          <a:bodyPr/>
          <a:lstStyle/>
          <a:p>
            <a:fld id="{98B6E48E-9203-4B4C-A18A-D33CBE874C11}" type="datetimeFigureOut">
              <a:rPr lang="en-US" smtClean="0"/>
              <a:t>6/17/22</a:t>
            </a:fld>
            <a:endParaRPr lang="en-US"/>
          </a:p>
        </p:txBody>
      </p:sp>
      <p:sp>
        <p:nvSpPr>
          <p:cNvPr id="6" name="Footer Placeholder 5">
            <a:extLst>
              <a:ext uri="{FF2B5EF4-FFF2-40B4-BE49-F238E27FC236}">
                <a16:creationId xmlns:a16="http://schemas.microsoft.com/office/drawing/2014/main" id="{E4B2B795-5EE1-724D-ACBE-E38956A3B89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4C3E0C3-B8C8-754A-9E3E-22A84E84532A}"/>
              </a:ext>
            </a:extLst>
          </p:cNvPr>
          <p:cNvSpPr>
            <a:spLocks noGrp="1"/>
          </p:cNvSpPr>
          <p:nvPr>
            <p:ph type="sldNum" sz="quarter" idx="12"/>
          </p:nvPr>
        </p:nvSpPr>
        <p:spPr/>
        <p:txBody>
          <a:bodyPr/>
          <a:lstStyle/>
          <a:p>
            <a:fld id="{02FDB229-74E8-8744-B583-544FCE5A836C}" type="slidenum">
              <a:rPr lang="en-US" smtClean="0"/>
              <a:t>‹#›</a:t>
            </a:fld>
            <a:endParaRPr lang="en-US"/>
          </a:p>
        </p:txBody>
      </p:sp>
    </p:spTree>
    <p:extLst>
      <p:ext uri="{BB962C8B-B14F-4D97-AF65-F5344CB8AC3E}">
        <p14:creationId xmlns:p14="http://schemas.microsoft.com/office/powerpoint/2010/main" val="27704554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B5D0AD-3316-7341-B78C-5B4F13A1F8C0}"/>
              </a:ext>
            </a:extLst>
          </p:cNvPr>
          <p:cNvSpPr>
            <a:spLocks noGrp="1"/>
          </p:cNvSpPr>
          <p:nvPr>
            <p:ph type="title"/>
          </p:nvPr>
        </p:nvSpPr>
        <p:spPr>
          <a:xfrm>
            <a:off x="839788" y="365125"/>
            <a:ext cx="8555672"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FD7605-585C-334F-B43C-A59E2F32406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CB1E931-A446-024E-92E3-A1862902539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469A700-87C7-D94A-A0E8-AB2599376C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A1B6A4-6D9E-254E-BA3C-8CF576DBB9B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9CAD74F-F079-D442-911C-0AF963AC09FD}"/>
              </a:ext>
            </a:extLst>
          </p:cNvPr>
          <p:cNvSpPr>
            <a:spLocks noGrp="1"/>
          </p:cNvSpPr>
          <p:nvPr>
            <p:ph type="dt" sz="half" idx="10"/>
          </p:nvPr>
        </p:nvSpPr>
        <p:spPr/>
        <p:txBody>
          <a:bodyPr/>
          <a:lstStyle/>
          <a:p>
            <a:fld id="{98B6E48E-9203-4B4C-A18A-D33CBE874C11}" type="datetimeFigureOut">
              <a:rPr lang="en-US" smtClean="0"/>
              <a:t>6/17/22</a:t>
            </a:fld>
            <a:endParaRPr lang="en-US"/>
          </a:p>
        </p:txBody>
      </p:sp>
      <p:sp>
        <p:nvSpPr>
          <p:cNvPr id="8" name="Footer Placeholder 7">
            <a:extLst>
              <a:ext uri="{FF2B5EF4-FFF2-40B4-BE49-F238E27FC236}">
                <a16:creationId xmlns:a16="http://schemas.microsoft.com/office/drawing/2014/main" id="{33FEBC93-5834-6646-B15D-8B1D07A65D5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20FC0E5-DCC3-1A49-B0BC-CF3BF42E7D41}"/>
              </a:ext>
            </a:extLst>
          </p:cNvPr>
          <p:cNvSpPr>
            <a:spLocks noGrp="1"/>
          </p:cNvSpPr>
          <p:nvPr>
            <p:ph type="sldNum" sz="quarter" idx="12"/>
          </p:nvPr>
        </p:nvSpPr>
        <p:spPr/>
        <p:txBody>
          <a:bodyPr/>
          <a:lstStyle/>
          <a:p>
            <a:fld id="{02FDB229-74E8-8744-B583-544FCE5A836C}" type="slidenum">
              <a:rPr lang="en-US" smtClean="0"/>
              <a:t>‹#›</a:t>
            </a:fld>
            <a:endParaRPr lang="en-US"/>
          </a:p>
        </p:txBody>
      </p:sp>
    </p:spTree>
    <p:extLst>
      <p:ext uri="{BB962C8B-B14F-4D97-AF65-F5344CB8AC3E}">
        <p14:creationId xmlns:p14="http://schemas.microsoft.com/office/powerpoint/2010/main" val="14321828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65CE6C-31A7-FA4A-BDEE-2CDD77F1031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18A34F4-B96F-EE4D-A43F-A09CACB6BE65}"/>
              </a:ext>
            </a:extLst>
          </p:cNvPr>
          <p:cNvSpPr>
            <a:spLocks noGrp="1"/>
          </p:cNvSpPr>
          <p:nvPr>
            <p:ph type="dt" sz="half" idx="10"/>
          </p:nvPr>
        </p:nvSpPr>
        <p:spPr/>
        <p:txBody>
          <a:bodyPr/>
          <a:lstStyle/>
          <a:p>
            <a:fld id="{98B6E48E-9203-4B4C-A18A-D33CBE874C11}" type="datetimeFigureOut">
              <a:rPr lang="en-US" smtClean="0"/>
              <a:t>6/17/22</a:t>
            </a:fld>
            <a:endParaRPr lang="en-US"/>
          </a:p>
        </p:txBody>
      </p:sp>
      <p:sp>
        <p:nvSpPr>
          <p:cNvPr id="4" name="Footer Placeholder 3">
            <a:extLst>
              <a:ext uri="{FF2B5EF4-FFF2-40B4-BE49-F238E27FC236}">
                <a16:creationId xmlns:a16="http://schemas.microsoft.com/office/drawing/2014/main" id="{633DAE2A-FC74-034A-8A0E-F164F2F379B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DA6B6DA-5858-234E-8EFF-920D7109D274}"/>
              </a:ext>
            </a:extLst>
          </p:cNvPr>
          <p:cNvSpPr>
            <a:spLocks noGrp="1"/>
          </p:cNvSpPr>
          <p:nvPr>
            <p:ph type="sldNum" sz="quarter" idx="12"/>
          </p:nvPr>
        </p:nvSpPr>
        <p:spPr/>
        <p:txBody>
          <a:bodyPr/>
          <a:lstStyle/>
          <a:p>
            <a:fld id="{02FDB229-74E8-8744-B583-544FCE5A836C}" type="slidenum">
              <a:rPr lang="en-US" smtClean="0"/>
              <a:t>‹#›</a:t>
            </a:fld>
            <a:endParaRPr lang="en-US"/>
          </a:p>
        </p:txBody>
      </p:sp>
    </p:spTree>
    <p:extLst>
      <p:ext uri="{BB962C8B-B14F-4D97-AF65-F5344CB8AC3E}">
        <p14:creationId xmlns:p14="http://schemas.microsoft.com/office/powerpoint/2010/main" val="3462401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4B6B4A4-32D1-8848-A62B-342FD28EDBB3}"/>
              </a:ext>
            </a:extLst>
          </p:cNvPr>
          <p:cNvSpPr>
            <a:spLocks noGrp="1"/>
          </p:cNvSpPr>
          <p:nvPr>
            <p:ph type="dt" sz="half" idx="10"/>
          </p:nvPr>
        </p:nvSpPr>
        <p:spPr/>
        <p:txBody>
          <a:bodyPr/>
          <a:lstStyle/>
          <a:p>
            <a:fld id="{98B6E48E-9203-4B4C-A18A-D33CBE874C11}" type="datetimeFigureOut">
              <a:rPr lang="en-US" smtClean="0"/>
              <a:t>6/17/22</a:t>
            </a:fld>
            <a:endParaRPr lang="en-US"/>
          </a:p>
        </p:txBody>
      </p:sp>
      <p:sp>
        <p:nvSpPr>
          <p:cNvPr id="3" name="Footer Placeholder 2">
            <a:extLst>
              <a:ext uri="{FF2B5EF4-FFF2-40B4-BE49-F238E27FC236}">
                <a16:creationId xmlns:a16="http://schemas.microsoft.com/office/drawing/2014/main" id="{6D799FE6-C400-D149-A9F2-9BFEC691D2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21551F-2474-214C-A942-3AF5E52BFD89}"/>
              </a:ext>
            </a:extLst>
          </p:cNvPr>
          <p:cNvSpPr>
            <a:spLocks noGrp="1"/>
          </p:cNvSpPr>
          <p:nvPr>
            <p:ph type="sldNum" sz="quarter" idx="12"/>
          </p:nvPr>
        </p:nvSpPr>
        <p:spPr/>
        <p:txBody>
          <a:bodyPr/>
          <a:lstStyle/>
          <a:p>
            <a:fld id="{02FDB229-74E8-8744-B583-544FCE5A836C}" type="slidenum">
              <a:rPr lang="en-US" smtClean="0"/>
              <a:t>‹#›</a:t>
            </a:fld>
            <a:endParaRPr lang="en-US"/>
          </a:p>
        </p:txBody>
      </p:sp>
    </p:spTree>
    <p:extLst>
      <p:ext uri="{BB962C8B-B14F-4D97-AF65-F5344CB8AC3E}">
        <p14:creationId xmlns:p14="http://schemas.microsoft.com/office/powerpoint/2010/main" val="40146589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192799-ED47-FC47-B49F-6EFC8EBD93A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ABF345F-3DDA-E14C-9381-A42B10FEA46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2306AD6-66C6-F945-9CC8-124CE860FE4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4F678AE-3BBB-BE4B-82E6-10BB4A3EB5CF}"/>
              </a:ext>
            </a:extLst>
          </p:cNvPr>
          <p:cNvSpPr>
            <a:spLocks noGrp="1"/>
          </p:cNvSpPr>
          <p:nvPr>
            <p:ph type="dt" sz="half" idx="10"/>
          </p:nvPr>
        </p:nvSpPr>
        <p:spPr/>
        <p:txBody>
          <a:bodyPr/>
          <a:lstStyle/>
          <a:p>
            <a:fld id="{98B6E48E-9203-4B4C-A18A-D33CBE874C11}" type="datetimeFigureOut">
              <a:rPr lang="en-US" smtClean="0"/>
              <a:t>6/17/22</a:t>
            </a:fld>
            <a:endParaRPr lang="en-US"/>
          </a:p>
        </p:txBody>
      </p:sp>
      <p:sp>
        <p:nvSpPr>
          <p:cNvPr id="6" name="Footer Placeholder 5">
            <a:extLst>
              <a:ext uri="{FF2B5EF4-FFF2-40B4-BE49-F238E27FC236}">
                <a16:creationId xmlns:a16="http://schemas.microsoft.com/office/drawing/2014/main" id="{E3165A4F-94BD-F948-89ED-A4D164D8D0E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717C1E-DA70-C141-B39D-836807D0FF7D}"/>
              </a:ext>
            </a:extLst>
          </p:cNvPr>
          <p:cNvSpPr>
            <a:spLocks noGrp="1"/>
          </p:cNvSpPr>
          <p:nvPr>
            <p:ph type="sldNum" sz="quarter" idx="12"/>
          </p:nvPr>
        </p:nvSpPr>
        <p:spPr/>
        <p:txBody>
          <a:bodyPr/>
          <a:lstStyle/>
          <a:p>
            <a:fld id="{02FDB229-74E8-8744-B583-544FCE5A836C}" type="slidenum">
              <a:rPr lang="en-US" smtClean="0"/>
              <a:t>‹#›</a:t>
            </a:fld>
            <a:endParaRPr lang="en-US"/>
          </a:p>
        </p:txBody>
      </p:sp>
    </p:spTree>
    <p:extLst>
      <p:ext uri="{BB962C8B-B14F-4D97-AF65-F5344CB8AC3E}">
        <p14:creationId xmlns:p14="http://schemas.microsoft.com/office/powerpoint/2010/main" val="1105956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AF20B-5FF2-614C-B8D9-B8CA02B9BD9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7818341-7B95-8049-92FC-A38D709A0F2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71D015-13E5-0B48-B728-1FD6FB229C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5C5CAC-97BE-794A-822E-FDEBECF2DB15}"/>
              </a:ext>
            </a:extLst>
          </p:cNvPr>
          <p:cNvSpPr>
            <a:spLocks noGrp="1"/>
          </p:cNvSpPr>
          <p:nvPr>
            <p:ph type="dt" sz="half" idx="10"/>
          </p:nvPr>
        </p:nvSpPr>
        <p:spPr/>
        <p:txBody>
          <a:bodyPr/>
          <a:lstStyle/>
          <a:p>
            <a:fld id="{98B6E48E-9203-4B4C-A18A-D33CBE874C11}" type="datetimeFigureOut">
              <a:rPr lang="en-US" smtClean="0"/>
              <a:t>6/17/22</a:t>
            </a:fld>
            <a:endParaRPr lang="en-US"/>
          </a:p>
        </p:txBody>
      </p:sp>
      <p:sp>
        <p:nvSpPr>
          <p:cNvPr id="6" name="Footer Placeholder 5">
            <a:extLst>
              <a:ext uri="{FF2B5EF4-FFF2-40B4-BE49-F238E27FC236}">
                <a16:creationId xmlns:a16="http://schemas.microsoft.com/office/drawing/2014/main" id="{C194A634-ECEC-1D47-92EB-CFC0DD90E8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12A41F4-95F4-D24F-AF7B-FB12DB0CA133}"/>
              </a:ext>
            </a:extLst>
          </p:cNvPr>
          <p:cNvSpPr>
            <a:spLocks noGrp="1"/>
          </p:cNvSpPr>
          <p:nvPr>
            <p:ph type="sldNum" sz="quarter" idx="12"/>
          </p:nvPr>
        </p:nvSpPr>
        <p:spPr/>
        <p:txBody>
          <a:bodyPr/>
          <a:lstStyle/>
          <a:p>
            <a:fld id="{02FDB229-74E8-8744-B583-544FCE5A836C}" type="slidenum">
              <a:rPr lang="en-US" smtClean="0"/>
              <a:t>‹#›</a:t>
            </a:fld>
            <a:endParaRPr lang="en-US"/>
          </a:p>
        </p:txBody>
      </p:sp>
    </p:spTree>
    <p:extLst>
      <p:ext uri="{BB962C8B-B14F-4D97-AF65-F5344CB8AC3E}">
        <p14:creationId xmlns:p14="http://schemas.microsoft.com/office/powerpoint/2010/main" val="2264189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3BCC08-7FD3-0E42-BCC9-F4A0B986DA0D}"/>
              </a:ext>
            </a:extLst>
          </p:cNvPr>
          <p:cNvSpPr>
            <a:spLocks noGrp="1"/>
          </p:cNvSpPr>
          <p:nvPr>
            <p:ph type="title"/>
          </p:nvPr>
        </p:nvSpPr>
        <p:spPr>
          <a:xfrm>
            <a:off x="838200" y="365126"/>
            <a:ext cx="8534400" cy="100163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C773BE-415C-9545-AA32-51CB87468075}"/>
              </a:ext>
            </a:extLst>
          </p:cNvPr>
          <p:cNvSpPr>
            <a:spLocks noGrp="1"/>
          </p:cNvSpPr>
          <p:nvPr>
            <p:ph type="body" idx="1"/>
          </p:nvPr>
        </p:nvSpPr>
        <p:spPr>
          <a:xfrm>
            <a:off x="838200" y="1551153"/>
            <a:ext cx="10515600" cy="462581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3244E2-7A28-BE40-A9BA-C558140700E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B6E48E-9203-4B4C-A18A-D33CBE874C11}" type="datetimeFigureOut">
              <a:rPr lang="en-US" smtClean="0"/>
              <a:t>6/17/22</a:t>
            </a:fld>
            <a:endParaRPr lang="en-US"/>
          </a:p>
        </p:txBody>
      </p:sp>
      <p:sp>
        <p:nvSpPr>
          <p:cNvPr id="5" name="Footer Placeholder 4">
            <a:extLst>
              <a:ext uri="{FF2B5EF4-FFF2-40B4-BE49-F238E27FC236}">
                <a16:creationId xmlns:a16="http://schemas.microsoft.com/office/drawing/2014/main" id="{36C968CD-39A5-B645-8932-4DC078B7B5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A04F078-196F-D647-810D-5CE97F31E13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FDB229-74E8-8744-B583-544FCE5A836C}" type="slidenum">
              <a:rPr lang="en-US" smtClean="0"/>
              <a:t>‹#›</a:t>
            </a:fld>
            <a:endParaRPr lang="en-US"/>
          </a:p>
        </p:txBody>
      </p:sp>
      <p:pic>
        <p:nvPicPr>
          <p:cNvPr id="8" name="Picture 7">
            <a:extLst>
              <a:ext uri="{FF2B5EF4-FFF2-40B4-BE49-F238E27FC236}">
                <a16:creationId xmlns:a16="http://schemas.microsoft.com/office/drawing/2014/main" id="{7BCC0836-67F3-6645-83B9-BF5581308F30}"/>
              </a:ext>
            </a:extLst>
          </p:cNvPr>
          <p:cNvPicPr>
            <a:picLocks noChangeAspect="1"/>
          </p:cNvPicPr>
          <p:nvPr userDrawn="1"/>
        </p:nvPicPr>
        <p:blipFill>
          <a:blip r:embed="rId13"/>
          <a:stretch>
            <a:fillRect/>
          </a:stretch>
        </p:blipFill>
        <p:spPr>
          <a:xfrm>
            <a:off x="0" y="5894724"/>
            <a:ext cx="12192000" cy="975359"/>
          </a:xfrm>
          <a:prstGeom prst="rect">
            <a:avLst/>
          </a:prstGeom>
        </p:spPr>
      </p:pic>
    </p:spTree>
    <p:extLst>
      <p:ext uri="{BB962C8B-B14F-4D97-AF65-F5344CB8AC3E}">
        <p14:creationId xmlns:p14="http://schemas.microsoft.com/office/powerpoint/2010/main" val="243454992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000" kern="1200">
          <a:solidFill>
            <a:srgbClr val="314D64"/>
          </a:solidFill>
          <a:latin typeface="Serifa" pitchFamily="2" charset="77"/>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85000"/>
              <a:lumOff val="15000"/>
            </a:schemeClr>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cdc.gov/mmwr/volumes/71/wr/mm7124a1.htm?s_cid=mm7124a1_e&amp;ACSTrackingID=USCDC_921-DM84277&amp;ACSTrackingLabel=This%20Week%20in%20MMWR%20-%20Vol.%2071%2C%20June%2017%2C%202022&amp;deliveryName=USCDC_921-DM84277"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nihhis.cpo.noaa.gov/Urban-Heat-Islands/Mapping-Campaigns"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2505F-DD4F-4367-87C8-183483DDB35F}"/>
              </a:ext>
            </a:extLst>
          </p:cNvPr>
          <p:cNvSpPr>
            <a:spLocks noGrp="1"/>
          </p:cNvSpPr>
          <p:nvPr>
            <p:ph type="title"/>
          </p:nvPr>
        </p:nvSpPr>
        <p:spPr>
          <a:xfrm>
            <a:off x="1785389" y="1716272"/>
            <a:ext cx="8628639" cy="2971149"/>
          </a:xfrm>
        </p:spPr>
        <p:txBody>
          <a:bodyPr>
            <a:noAutofit/>
          </a:bodyPr>
          <a:lstStyle/>
          <a:p>
            <a:pPr algn="ctr"/>
            <a:r>
              <a:rPr lang="en-US" dirty="0">
                <a:latin typeface="Serifa"/>
              </a:rPr>
              <a:t>– NOTES –</a:t>
            </a:r>
            <a:br>
              <a:rPr lang="en-US" b="1" dirty="0">
                <a:latin typeface="Serifa"/>
              </a:rPr>
            </a:br>
            <a:r>
              <a:rPr lang="en-US" b="1" dirty="0">
                <a:latin typeface="Serifa"/>
              </a:rPr>
              <a:t>Health &amp; the Built Environment Workshop Series</a:t>
            </a:r>
            <a:br>
              <a:rPr lang="en-US" b="1" dirty="0">
                <a:latin typeface="Serifa"/>
              </a:rPr>
            </a:br>
            <a:br>
              <a:rPr lang="en-US" b="1" dirty="0">
                <a:latin typeface="Serifa"/>
              </a:rPr>
            </a:br>
            <a:r>
              <a:rPr lang="en-US" sz="2800" dirty="0">
                <a:latin typeface="Serifa"/>
              </a:rPr>
              <a:t>Workshop #4: Extreme Heat</a:t>
            </a:r>
            <a:br>
              <a:rPr lang="en-US" sz="2800" dirty="0">
                <a:latin typeface="Serifa"/>
              </a:rPr>
            </a:br>
            <a:r>
              <a:rPr lang="en-US" sz="2800" dirty="0">
                <a:latin typeface="Serifa"/>
              </a:rPr>
              <a:t>Thursday, June 16, 2022</a:t>
            </a:r>
            <a:endParaRPr lang="en-US" sz="2800" b="1" dirty="0"/>
          </a:p>
        </p:txBody>
      </p:sp>
      <p:pic>
        <p:nvPicPr>
          <p:cNvPr id="10" name="Picture 9" descr="A picture containing text, bottle, sign&#10;&#10;Description automatically generated">
            <a:extLst>
              <a:ext uri="{FF2B5EF4-FFF2-40B4-BE49-F238E27FC236}">
                <a16:creationId xmlns:a16="http://schemas.microsoft.com/office/drawing/2014/main" id="{282B3423-FDFC-4D7F-AC66-5BE2A67DEFF4}"/>
              </a:ext>
            </a:extLst>
          </p:cNvPr>
          <p:cNvPicPr>
            <a:picLocks noChangeAspect="1"/>
          </p:cNvPicPr>
          <p:nvPr/>
        </p:nvPicPr>
        <p:blipFill>
          <a:blip r:embed="rId2"/>
          <a:stretch>
            <a:fillRect/>
          </a:stretch>
        </p:blipFill>
        <p:spPr>
          <a:xfrm>
            <a:off x="9686692" y="327682"/>
            <a:ext cx="2213518" cy="608441"/>
          </a:xfrm>
          <a:prstGeom prst="rect">
            <a:avLst/>
          </a:prstGeom>
        </p:spPr>
      </p:pic>
      <p:sp>
        <p:nvSpPr>
          <p:cNvPr id="3" name="TextBox 2">
            <a:extLst>
              <a:ext uri="{FF2B5EF4-FFF2-40B4-BE49-F238E27FC236}">
                <a16:creationId xmlns:a16="http://schemas.microsoft.com/office/drawing/2014/main" id="{F9FBCD51-3711-C02D-CAF0-7E25BBB246CE}"/>
              </a:ext>
            </a:extLst>
          </p:cNvPr>
          <p:cNvSpPr txBox="1"/>
          <p:nvPr/>
        </p:nvSpPr>
        <p:spPr>
          <a:xfrm>
            <a:off x="-1" y="6693122"/>
            <a:ext cx="12191997" cy="230832"/>
          </a:xfrm>
          <a:prstGeom prst="rect">
            <a:avLst/>
          </a:prstGeom>
          <a:noFill/>
        </p:spPr>
        <p:txBody>
          <a:bodyPr wrap="square" lIns="91440" tIns="45720" rIns="91440" bIns="45720" rtlCol="0" anchor="t">
            <a:spAutoFit/>
          </a:bodyPr>
          <a:lstStyle/>
          <a:p>
            <a:pPr algn="ctr"/>
            <a:r>
              <a:rPr lang="en-US" sz="900" dirty="0">
                <a:solidFill>
                  <a:schemeClr val="bg1">
                    <a:lumMod val="95000"/>
                  </a:schemeClr>
                </a:solidFill>
              </a:rPr>
              <a:t>Health and the Built Environment Workshop Session #4: Extreme Heat. June 16, 2022</a:t>
            </a:r>
          </a:p>
        </p:txBody>
      </p:sp>
    </p:spTree>
    <p:extLst>
      <p:ext uri="{BB962C8B-B14F-4D97-AF65-F5344CB8AC3E}">
        <p14:creationId xmlns:p14="http://schemas.microsoft.com/office/powerpoint/2010/main" val="16935593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10FAC4-42B4-463B-AE64-B8410B6A89E9}"/>
              </a:ext>
            </a:extLst>
          </p:cNvPr>
          <p:cNvSpPr/>
          <p:nvPr/>
        </p:nvSpPr>
        <p:spPr>
          <a:xfrm>
            <a:off x="221673" y="134810"/>
            <a:ext cx="6096000" cy="400110"/>
          </a:xfrm>
          <a:prstGeom prst="rect">
            <a:avLst/>
          </a:prstGeom>
        </p:spPr>
        <p:txBody>
          <a:bodyPr>
            <a:spAutoFit/>
          </a:bodyPr>
          <a:lstStyle/>
          <a:p>
            <a:r>
              <a:rPr lang="en-US" sz="2000" b="1" dirty="0">
                <a:solidFill>
                  <a:schemeClr val="accent2"/>
                </a:solidFill>
                <a:latin typeface="Serifa"/>
              </a:rPr>
              <a:t>Chat Notes</a:t>
            </a:r>
            <a:r>
              <a:rPr lang="en-US" sz="2000" b="1" dirty="0">
                <a:solidFill>
                  <a:srgbClr val="314D64"/>
                </a:solidFill>
                <a:latin typeface="Serifa"/>
              </a:rPr>
              <a:t> </a:t>
            </a:r>
            <a:endParaRPr lang="en-US" sz="2000" dirty="0">
              <a:solidFill>
                <a:srgbClr val="000000"/>
              </a:solidFill>
              <a:ea typeface="Calibri" panose="020F0502020204030204"/>
              <a:cs typeface="Calibri" panose="020F0502020204030204"/>
            </a:endParaRPr>
          </a:p>
        </p:txBody>
      </p:sp>
      <p:sp>
        <p:nvSpPr>
          <p:cNvPr id="3" name="TextBox 2">
            <a:extLst>
              <a:ext uri="{FF2B5EF4-FFF2-40B4-BE49-F238E27FC236}">
                <a16:creationId xmlns:a16="http://schemas.microsoft.com/office/drawing/2014/main" id="{AAC4D3CD-22D4-4ADC-94A7-A0D9D4EE024F}"/>
              </a:ext>
            </a:extLst>
          </p:cNvPr>
          <p:cNvSpPr txBox="1"/>
          <p:nvPr/>
        </p:nvSpPr>
        <p:spPr>
          <a:xfrm>
            <a:off x="221673" y="692727"/>
            <a:ext cx="10584872" cy="2146742"/>
          </a:xfrm>
          <a:prstGeom prst="rect">
            <a:avLst/>
          </a:prstGeom>
          <a:noFill/>
        </p:spPr>
        <p:txBody>
          <a:bodyPr wrap="square" rtlCol="0">
            <a:spAutoFit/>
          </a:bodyPr>
          <a:lstStyle/>
          <a:p>
            <a:r>
              <a:rPr lang="en-US" sz="1050" dirty="0"/>
              <a:t>16:54:58 From Ken Davis (he/him) to Everyone:</a:t>
            </a:r>
          </a:p>
          <a:p>
            <a:r>
              <a:rPr lang="en-US" sz="1050" dirty="0"/>
              <a:t>	oh buggers!</a:t>
            </a:r>
          </a:p>
          <a:p>
            <a:r>
              <a:rPr lang="en-US" sz="1050" dirty="0"/>
              <a:t>16:56:46 From Ken Davis (he/him) to Everyone:</a:t>
            </a:r>
          </a:p>
          <a:p>
            <a:r>
              <a:rPr lang="en-US" sz="1050" dirty="0"/>
              <a:t>	this is an important topic.  vote up </a:t>
            </a:r>
            <a:r>
              <a:rPr lang="en-US" sz="1050" dirty="0" err="1"/>
              <a:t>Omrana’s</a:t>
            </a:r>
            <a:r>
              <a:rPr lang="en-US" sz="1050" dirty="0"/>
              <a:t> idea.</a:t>
            </a:r>
          </a:p>
          <a:p>
            <a:r>
              <a:rPr lang="en-US" sz="1050" dirty="0"/>
              <a:t>16:56:50 From Rebecca Bascom to Everyone:</a:t>
            </a:r>
          </a:p>
          <a:p>
            <a:r>
              <a:rPr lang="en-US" sz="1050" dirty="0"/>
              <a:t>	When you're dancing with your honey and your nose is very runny and you maybe think it's funny but </a:t>
            </a:r>
            <a:r>
              <a:rPr lang="en-US" sz="1050" dirty="0" err="1"/>
              <a:t>it'snot</a:t>
            </a:r>
            <a:r>
              <a:rPr lang="en-US" sz="1050" dirty="0"/>
              <a:t>.</a:t>
            </a:r>
          </a:p>
          <a:p>
            <a:r>
              <a:rPr lang="en-US" sz="1050" dirty="0"/>
              <a:t>16:58:59 From Maris Pedlow to Everyone:</a:t>
            </a:r>
          </a:p>
          <a:p>
            <a:r>
              <a:rPr lang="en-US" sz="1050" dirty="0"/>
              <a:t>	https://urldefense.com/v3/__https://lists.psu.edu/cgi-bin/wa?SUBED1=L-HEALTHENVIRONMENT&amp;A=1__;!!Ls64Rlj6!l7IR-eMZJpI16IsJ1ZFOnH99hlSxveq6l9MI9QEPAXLaI0D_EW5JUHPTNOSD3A_tLmR0LO5R$ </a:t>
            </a:r>
          </a:p>
          <a:p>
            <a:r>
              <a:rPr lang="en-US" sz="1050" dirty="0"/>
              <a:t>16:59:18 From Ken Davis (he/him) to Everyone:</a:t>
            </a:r>
          </a:p>
          <a:p>
            <a:r>
              <a:rPr lang="en-US" sz="1050" dirty="0"/>
              <a:t>	thanks!  good discussion today!</a:t>
            </a:r>
          </a:p>
          <a:p>
            <a:endParaRPr lang="en-US" dirty="0"/>
          </a:p>
        </p:txBody>
      </p:sp>
    </p:spTree>
    <p:extLst>
      <p:ext uri="{BB962C8B-B14F-4D97-AF65-F5344CB8AC3E}">
        <p14:creationId xmlns:p14="http://schemas.microsoft.com/office/powerpoint/2010/main" val="4034420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D7ACD2-0B24-47C5-A2D2-DBB4183D4156}"/>
              </a:ext>
            </a:extLst>
          </p:cNvPr>
          <p:cNvSpPr>
            <a:spLocks noGrp="1"/>
          </p:cNvSpPr>
          <p:nvPr>
            <p:ph type="title"/>
          </p:nvPr>
        </p:nvSpPr>
        <p:spPr/>
        <p:txBody>
          <a:bodyPr/>
          <a:lstStyle/>
          <a:p>
            <a:r>
              <a:rPr lang="en-US">
                <a:latin typeface="Serifa"/>
              </a:rPr>
              <a:t>Participants</a:t>
            </a:r>
            <a:endParaRPr lang="en-US"/>
          </a:p>
        </p:txBody>
      </p:sp>
      <p:cxnSp>
        <p:nvCxnSpPr>
          <p:cNvPr id="5" name="Straight Connector 4">
            <a:extLst>
              <a:ext uri="{FF2B5EF4-FFF2-40B4-BE49-F238E27FC236}">
                <a16:creationId xmlns:a16="http://schemas.microsoft.com/office/drawing/2014/main" id="{9B28540C-D519-4C17-8197-0F3357548C5F}"/>
              </a:ext>
            </a:extLst>
          </p:cNvPr>
          <p:cNvCxnSpPr>
            <a:cxnSpLocks/>
          </p:cNvCxnSpPr>
          <p:nvPr/>
        </p:nvCxnSpPr>
        <p:spPr>
          <a:xfrm flipH="1" flipV="1">
            <a:off x="930299" y="1361195"/>
            <a:ext cx="6369843" cy="12225"/>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A3DE56E7-4D1A-4691-8DA1-A2F9EFD5AB16}"/>
              </a:ext>
            </a:extLst>
          </p:cNvPr>
          <p:cNvCxnSpPr>
            <a:cxnSpLocks/>
          </p:cNvCxnSpPr>
          <p:nvPr/>
        </p:nvCxnSpPr>
        <p:spPr>
          <a:xfrm flipH="1" flipV="1">
            <a:off x="930299" y="5826039"/>
            <a:ext cx="6369843" cy="12225"/>
          </a:xfrm>
          <a:prstGeom prst="line">
            <a:avLst/>
          </a:prstGeom>
        </p:spPr>
        <p:style>
          <a:lnRef idx="1">
            <a:schemeClr val="accent1"/>
          </a:lnRef>
          <a:fillRef idx="0">
            <a:schemeClr val="accent1"/>
          </a:fillRef>
          <a:effectRef idx="0">
            <a:schemeClr val="accent1"/>
          </a:effectRef>
          <a:fontRef idx="minor">
            <a:schemeClr val="tx1"/>
          </a:fontRef>
        </p:style>
      </p:cxnSp>
      <p:sp>
        <p:nvSpPr>
          <p:cNvPr id="4" name="TextBox 3">
            <a:extLst>
              <a:ext uri="{FF2B5EF4-FFF2-40B4-BE49-F238E27FC236}">
                <a16:creationId xmlns:a16="http://schemas.microsoft.com/office/drawing/2014/main" id="{159FD732-FCDE-59EC-F452-5CF8685A4B8F}"/>
              </a:ext>
            </a:extLst>
          </p:cNvPr>
          <p:cNvSpPr txBox="1"/>
          <p:nvPr/>
        </p:nvSpPr>
        <p:spPr>
          <a:xfrm>
            <a:off x="4724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dirty="0">
              <a:cs typeface="Calibri"/>
            </a:endParaRPr>
          </a:p>
        </p:txBody>
      </p:sp>
      <p:sp>
        <p:nvSpPr>
          <p:cNvPr id="7" name="TextBox 6">
            <a:extLst>
              <a:ext uri="{FF2B5EF4-FFF2-40B4-BE49-F238E27FC236}">
                <a16:creationId xmlns:a16="http://schemas.microsoft.com/office/drawing/2014/main" id="{9D15817D-BBAF-128F-9BE1-71EDF5C2B3E5}"/>
              </a:ext>
            </a:extLst>
          </p:cNvPr>
          <p:cNvSpPr txBox="1"/>
          <p:nvPr/>
        </p:nvSpPr>
        <p:spPr>
          <a:xfrm>
            <a:off x="-1" y="6693122"/>
            <a:ext cx="12191997" cy="230832"/>
          </a:xfrm>
          <a:prstGeom prst="rect">
            <a:avLst/>
          </a:prstGeom>
          <a:noFill/>
        </p:spPr>
        <p:txBody>
          <a:bodyPr wrap="square" lIns="91440" tIns="45720" rIns="91440" bIns="45720" rtlCol="0" anchor="t">
            <a:spAutoFit/>
          </a:bodyPr>
          <a:lstStyle/>
          <a:p>
            <a:pPr algn="ctr"/>
            <a:r>
              <a:rPr lang="en-US" sz="900" dirty="0">
                <a:solidFill>
                  <a:schemeClr val="bg1">
                    <a:lumMod val="95000"/>
                  </a:schemeClr>
                </a:solidFill>
              </a:rPr>
              <a:t>Health and the Built Environment Workshop Session #4: Extreme Heat. June 16, 2022</a:t>
            </a:r>
          </a:p>
        </p:txBody>
      </p:sp>
      <p:sp>
        <p:nvSpPr>
          <p:cNvPr id="3" name="TextBox 2">
            <a:extLst>
              <a:ext uri="{FF2B5EF4-FFF2-40B4-BE49-F238E27FC236}">
                <a16:creationId xmlns:a16="http://schemas.microsoft.com/office/drawing/2014/main" id="{3265608D-FBF5-B8EA-0364-4428166A2684}"/>
              </a:ext>
            </a:extLst>
          </p:cNvPr>
          <p:cNvSpPr txBox="1"/>
          <p:nvPr/>
        </p:nvSpPr>
        <p:spPr>
          <a:xfrm>
            <a:off x="1166648" y="1566043"/>
            <a:ext cx="2564524" cy="4401205"/>
          </a:xfrm>
          <a:prstGeom prst="rect">
            <a:avLst/>
          </a:prstGeom>
          <a:noFill/>
        </p:spPr>
        <p:txBody>
          <a:bodyPr wrap="square" rtlCol="0">
            <a:spAutoFit/>
          </a:bodyPr>
          <a:lstStyle/>
          <a:p>
            <a:pPr marL="342900" indent="-342900">
              <a:buFont typeface="+mj-lt"/>
              <a:buAutoNum type="arabicPeriod"/>
            </a:pPr>
            <a:r>
              <a:rPr lang="en-US" sz="1400" dirty="0"/>
              <a:t>Daniel </a:t>
            </a:r>
            <a:r>
              <a:rPr lang="en-US" sz="1400" dirty="0" err="1"/>
              <a:t>Vecellio</a:t>
            </a:r>
            <a:endParaRPr lang="en-US" sz="1400" dirty="0"/>
          </a:p>
          <a:p>
            <a:pPr marL="342900" indent="-342900">
              <a:buFont typeface="+mj-lt"/>
              <a:buAutoNum type="arabicPeriod"/>
            </a:pPr>
            <a:r>
              <a:rPr lang="en-US" sz="1400" dirty="0"/>
              <a:t>Rebecca Bascom</a:t>
            </a:r>
          </a:p>
          <a:p>
            <a:pPr marL="342900" indent="-342900">
              <a:buFont typeface="+mj-lt"/>
              <a:buAutoNum type="arabicPeriod"/>
            </a:pPr>
            <a:r>
              <a:rPr lang="en-US" sz="1400" dirty="0" err="1"/>
              <a:t>Omrana</a:t>
            </a:r>
            <a:r>
              <a:rPr lang="en-US" sz="1400" dirty="0"/>
              <a:t> Razzak</a:t>
            </a:r>
          </a:p>
          <a:p>
            <a:pPr marL="342900" indent="-342900">
              <a:buFont typeface="+mj-lt"/>
              <a:buAutoNum type="arabicPeriod"/>
            </a:pPr>
            <a:r>
              <a:rPr lang="en-US" sz="1400" dirty="0"/>
              <a:t>Esther </a:t>
            </a:r>
            <a:r>
              <a:rPr lang="en-US" sz="1400" dirty="0" err="1"/>
              <a:t>Obonyo</a:t>
            </a:r>
            <a:endParaRPr lang="en-US" sz="1400" dirty="0"/>
          </a:p>
          <a:p>
            <a:pPr marL="342900" indent="-342900">
              <a:buFont typeface="+mj-lt"/>
              <a:buAutoNum type="arabicPeriod"/>
            </a:pPr>
            <a:r>
              <a:rPr lang="en-US" sz="1400" dirty="0"/>
              <a:t>Virginia Silvis</a:t>
            </a:r>
          </a:p>
          <a:p>
            <a:pPr marL="342900" indent="-342900">
              <a:buFont typeface="+mj-lt"/>
              <a:buAutoNum type="arabicPeriod"/>
            </a:pPr>
            <a:r>
              <a:rPr lang="en-US" sz="1400" dirty="0"/>
              <a:t>Deborah </a:t>
            </a:r>
            <a:r>
              <a:rPr lang="en-US" sz="1400" dirty="0" err="1"/>
              <a:t>Halla</a:t>
            </a:r>
            <a:endParaRPr lang="en-US" sz="1400" dirty="0"/>
          </a:p>
          <a:p>
            <a:pPr marL="342900" indent="-342900">
              <a:buFont typeface="+mj-lt"/>
              <a:buAutoNum type="arabicPeriod"/>
            </a:pPr>
            <a:r>
              <a:rPr lang="en-US" sz="1400" dirty="0"/>
              <a:t>Nuria </a:t>
            </a:r>
            <a:r>
              <a:rPr lang="en-US" sz="1400" dirty="0" err="1"/>
              <a:t>Casquero</a:t>
            </a:r>
            <a:endParaRPr lang="en-US" sz="1400" dirty="0"/>
          </a:p>
          <a:p>
            <a:pPr marL="342900" indent="-342900">
              <a:buFont typeface="+mj-lt"/>
              <a:buAutoNum type="arabicPeriod"/>
            </a:pPr>
            <a:r>
              <a:rPr lang="en-US" sz="1400" dirty="0"/>
              <a:t>Norman Anderson</a:t>
            </a:r>
          </a:p>
          <a:p>
            <a:pPr marL="342900" indent="-342900">
              <a:buFont typeface="+mj-lt"/>
              <a:buAutoNum type="arabicPeriod"/>
            </a:pPr>
            <a:r>
              <a:rPr lang="en-US" sz="1400" dirty="0"/>
              <a:t>Austin William Cassatt</a:t>
            </a:r>
          </a:p>
          <a:p>
            <a:pPr marL="342900" indent="-342900">
              <a:buFont typeface="+mj-lt"/>
              <a:buAutoNum type="arabicPeriod"/>
            </a:pPr>
            <a:r>
              <a:rPr lang="en-US" sz="1400" dirty="0"/>
              <a:t>Tom Richard</a:t>
            </a:r>
          </a:p>
          <a:p>
            <a:pPr marL="342900" indent="-342900">
              <a:buFont typeface="+mj-lt"/>
              <a:buAutoNum type="arabicPeriod"/>
            </a:pPr>
            <a:r>
              <a:rPr lang="en-US" sz="1400" dirty="0"/>
              <a:t>Ken Davis</a:t>
            </a:r>
          </a:p>
          <a:p>
            <a:pPr marL="342900" indent="-342900">
              <a:buFont typeface="+mj-lt"/>
              <a:buAutoNum type="arabicPeriod"/>
            </a:pPr>
            <a:r>
              <a:rPr lang="en-US" sz="1400" dirty="0"/>
              <a:t>Reed Callan</a:t>
            </a:r>
          </a:p>
          <a:p>
            <a:pPr marL="342900" indent="-342900">
              <a:buFont typeface="+mj-lt"/>
              <a:buAutoNum type="arabicPeriod"/>
            </a:pPr>
            <a:r>
              <a:rPr lang="en-US" sz="1400" dirty="0" err="1"/>
              <a:t>Eliott</a:t>
            </a:r>
            <a:r>
              <a:rPr lang="en-US" sz="1400" dirty="0"/>
              <a:t> Foust</a:t>
            </a:r>
          </a:p>
          <a:p>
            <a:pPr marL="342900" indent="-342900">
              <a:buFont typeface="+mj-lt"/>
              <a:buAutoNum type="arabicPeriod"/>
            </a:pPr>
            <a:r>
              <a:rPr lang="en-US" sz="1400" dirty="0"/>
              <a:t>Erica Smithwick</a:t>
            </a:r>
          </a:p>
          <a:p>
            <a:pPr marL="342900" indent="-342900">
              <a:buFont typeface="+mj-lt"/>
              <a:buAutoNum type="arabicPeriod"/>
            </a:pPr>
            <a:r>
              <a:rPr lang="en-US" sz="1400" dirty="0"/>
              <a:t>Wen-Jan Tuan</a:t>
            </a:r>
          </a:p>
          <a:p>
            <a:pPr marL="342900" indent="-342900">
              <a:buFont typeface="+mj-lt"/>
              <a:buAutoNum type="arabicPeriod"/>
            </a:pPr>
            <a:r>
              <a:rPr lang="en-US" sz="1400" dirty="0"/>
              <a:t>Sarah </a:t>
            </a:r>
            <a:r>
              <a:rPr lang="en-US" sz="1400" dirty="0" err="1"/>
              <a:t>Klinetob</a:t>
            </a:r>
            <a:r>
              <a:rPr lang="en-US" sz="1400" dirty="0"/>
              <a:t> Lowe</a:t>
            </a:r>
          </a:p>
          <a:p>
            <a:pPr marL="342900" indent="-342900">
              <a:buFont typeface="+mj-lt"/>
              <a:buAutoNum type="arabicPeriod"/>
            </a:pPr>
            <a:r>
              <a:rPr lang="en-US" sz="1400" dirty="0" err="1"/>
              <a:t>Linxiao</a:t>
            </a:r>
            <a:r>
              <a:rPr lang="en-US" sz="1400" dirty="0"/>
              <a:t> Zhu</a:t>
            </a:r>
          </a:p>
          <a:p>
            <a:pPr marL="342900" indent="-342900">
              <a:buFont typeface="+mj-lt"/>
              <a:buAutoNum type="arabicPeriod"/>
            </a:pPr>
            <a:r>
              <a:rPr lang="en-US" sz="1400" dirty="0" err="1"/>
              <a:t>Aara'L</a:t>
            </a:r>
            <a:r>
              <a:rPr lang="en-US" sz="1400" dirty="0"/>
              <a:t> </a:t>
            </a:r>
            <a:r>
              <a:rPr lang="en-US" sz="1400" dirty="0" err="1"/>
              <a:t>Yarber</a:t>
            </a:r>
            <a:endParaRPr lang="en-US" sz="1400" dirty="0"/>
          </a:p>
          <a:p>
            <a:pPr marL="342900" indent="-342900">
              <a:buFont typeface="+mj-lt"/>
              <a:buAutoNum type="arabicPeriod"/>
            </a:pPr>
            <a:r>
              <a:rPr lang="en-US" sz="1400" dirty="0"/>
              <a:t>Maris </a:t>
            </a:r>
            <a:r>
              <a:rPr lang="en-US" sz="1400" dirty="0" err="1"/>
              <a:t>Pedlow</a:t>
            </a:r>
            <a:endParaRPr lang="en-US" sz="1400" dirty="0"/>
          </a:p>
          <a:p>
            <a:endParaRPr lang="en-US" sz="1400" dirty="0"/>
          </a:p>
        </p:txBody>
      </p:sp>
    </p:spTree>
    <p:extLst>
      <p:ext uri="{BB962C8B-B14F-4D97-AF65-F5344CB8AC3E}">
        <p14:creationId xmlns:p14="http://schemas.microsoft.com/office/powerpoint/2010/main" val="24811064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373D-22CD-624D-A2A8-EC449F754398}"/>
              </a:ext>
            </a:extLst>
          </p:cNvPr>
          <p:cNvSpPr>
            <a:spLocks noGrp="1"/>
          </p:cNvSpPr>
          <p:nvPr>
            <p:ph type="title"/>
          </p:nvPr>
        </p:nvSpPr>
        <p:spPr>
          <a:xfrm>
            <a:off x="0" y="107953"/>
            <a:ext cx="12430425" cy="503239"/>
          </a:xfrm>
        </p:spPr>
        <p:txBody>
          <a:bodyPr>
            <a:normAutofit fontScale="90000"/>
          </a:bodyPr>
          <a:lstStyle/>
          <a:p>
            <a:r>
              <a:rPr lang="en-US" dirty="0">
                <a:latin typeface="Serifa"/>
              </a:rPr>
              <a:t>Extreme Heat Inside and Outside the Built Environment</a:t>
            </a:r>
          </a:p>
        </p:txBody>
      </p:sp>
      <p:sp>
        <p:nvSpPr>
          <p:cNvPr id="4" name="Title 1">
            <a:extLst>
              <a:ext uri="{FF2B5EF4-FFF2-40B4-BE49-F238E27FC236}">
                <a16:creationId xmlns:a16="http://schemas.microsoft.com/office/drawing/2014/main" id="{93AC0FFB-885A-764D-A9B8-26E1B12F71A8}"/>
              </a:ext>
            </a:extLst>
          </p:cNvPr>
          <p:cNvSpPr txBox="1">
            <a:spLocks/>
          </p:cNvSpPr>
          <p:nvPr/>
        </p:nvSpPr>
        <p:spPr>
          <a:xfrm>
            <a:off x="0" y="572180"/>
            <a:ext cx="8500110" cy="5032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314D64"/>
                </a:solidFill>
                <a:latin typeface="Serifa" pitchFamily="2" charset="77"/>
                <a:ea typeface="+mj-ea"/>
                <a:cs typeface="+mj-cs"/>
              </a:defRPr>
            </a:lvl1pPr>
          </a:lstStyle>
          <a:p>
            <a:r>
              <a:rPr lang="en-US" sz="1600" dirty="0">
                <a:solidFill>
                  <a:srgbClr val="567D91"/>
                </a:solidFill>
                <a:latin typeface="Serifa"/>
              </a:rPr>
              <a:t>Session Facilitators: Nuria </a:t>
            </a:r>
            <a:r>
              <a:rPr lang="en-US" sz="1600" dirty="0" err="1">
                <a:solidFill>
                  <a:srgbClr val="567D91"/>
                </a:solidFill>
                <a:latin typeface="Serifa"/>
              </a:rPr>
              <a:t>Casquero</a:t>
            </a:r>
            <a:r>
              <a:rPr lang="en-US" sz="1600" dirty="0">
                <a:solidFill>
                  <a:srgbClr val="567D91"/>
                </a:solidFill>
                <a:latin typeface="Serifa"/>
              </a:rPr>
              <a:t>, Omrana Pasha and Becky Bascom</a:t>
            </a:r>
          </a:p>
          <a:p>
            <a:pPr>
              <a:spcBef>
                <a:spcPts val="0"/>
              </a:spcBef>
            </a:pPr>
            <a:r>
              <a:rPr lang="en-US" sz="1600" dirty="0">
                <a:solidFill>
                  <a:srgbClr val="567D91"/>
                </a:solidFill>
                <a:latin typeface="Serifa"/>
              </a:rPr>
              <a:t>Session Notetaker: Maris Pedlow</a:t>
            </a:r>
            <a:endParaRPr lang="en-US" sz="1600" dirty="0">
              <a:solidFill>
                <a:srgbClr val="567D91"/>
              </a:solidFill>
            </a:endParaRPr>
          </a:p>
        </p:txBody>
      </p:sp>
      <p:sp>
        <p:nvSpPr>
          <p:cNvPr id="13" name="Content Placeholder 2">
            <a:extLst>
              <a:ext uri="{FF2B5EF4-FFF2-40B4-BE49-F238E27FC236}">
                <a16:creationId xmlns:a16="http://schemas.microsoft.com/office/drawing/2014/main" id="{C1BA08CE-5029-4C51-B784-914336F2F53C}"/>
              </a:ext>
            </a:extLst>
          </p:cNvPr>
          <p:cNvSpPr txBox="1">
            <a:spLocks/>
          </p:cNvSpPr>
          <p:nvPr/>
        </p:nvSpPr>
        <p:spPr>
          <a:xfrm>
            <a:off x="-1" y="1164650"/>
            <a:ext cx="4156967" cy="84699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US" sz="1400" dirty="0">
                <a:latin typeface="Roboto"/>
                <a:ea typeface="Roboto"/>
              </a:rPr>
              <a:t>What are the main research questions </a:t>
            </a:r>
            <a:r>
              <a:rPr lang="en-US" sz="1400" dirty="0">
                <a:solidFill>
                  <a:srgbClr val="262626"/>
                </a:solidFill>
                <a:latin typeface="Roboto"/>
                <a:ea typeface="Roboto"/>
              </a:rPr>
              <a:t>in </a:t>
            </a:r>
            <a:r>
              <a:rPr lang="en-US" sz="1400" b="1" dirty="0">
                <a:solidFill>
                  <a:srgbClr val="A8C8EA"/>
                </a:solidFill>
                <a:latin typeface="Roboto"/>
                <a:ea typeface="Roboto"/>
              </a:rPr>
              <a:t>extreme heat and the internal/external environment</a:t>
            </a:r>
            <a:r>
              <a:rPr lang="en-US" sz="1400" dirty="0">
                <a:latin typeface="Roboto"/>
                <a:ea typeface="Roboto"/>
              </a:rPr>
              <a:t>?</a:t>
            </a:r>
            <a:endParaRPr lang="en-US" dirty="0"/>
          </a:p>
        </p:txBody>
      </p:sp>
      <p:sp>
        <p:nvSpPr>
          <p:cNvPr id="14" name="Content Placeholder 2">
            <a:extLst>
              <a:ext uri="{FF2B5EF4-FFF2-40B4-BE49-F238E27FC236}">
                <a16:creationId xmlns:a16="http://schemas.microsoft.com/office/drawing/2014/main" id="{475FB801-D23B-4A6D-BC03-542A696C123B}"/>
              </a:ext>
            </a:extLst>
          </p:cNvPr>
          <p:cNvSpPr txBox="1">
            <a:spLocks/>
          </p:cNvSpPr>
          <p:nvPr/>
        </p:nvSpPr>
        <p:spPr>
          <a:xfrm>
            <a:off x="4161408" y="1166391"/>
            <a:ext cx="3866802" cy="85043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dirty="0">
                <a:latin typeface="Roboto"/>
                <a:ea typeface="Roboto"/>
              </a:rPr>
              <a:t>What expertise exists at Penn State in </a:t>
            </a:r>
            <a:r>
              <a:rPr lang="en-US" sz="1400" b="1" dirty="0">
                <a:solidFill>
                  <a:srgbClr val="A8C8EA"/>
                </a:solidFill>
                <a:latin typeface="Roboto"/>
                <a:ea typeface="Roboto"/>
              </a:rPr>
              <a:t>extreme heat and the internal/external environment</a:t>
            </a:r>
            <a:r>
              <a:rPr lang="en-US" sz="1400" dirty="0">
                <a:latin typeface="Roboto"/>
                <a:ea typeface="Roboto"/>
              </a:rPr>
              <a:t>?</a:t>
            </a:r>
            <a:endParaRPr lang="en-US" dirty="0">
              <a:latin typeface="Roboto"/>
              <a:ea typeface="Roboto"/>
            </a:endParaRPr>
          </a:p>
        </p:txBody>
      </p:sp>
      <p:cxnSp>
        <p:nvCxnSpPr>
          <p:cNvPr id="15" name="Straight Connector 14">
            <a:extLst>
              <a:ext uri="{FF2B5EF4-FFF2-40B4-BE49-F238E27FC236}">
                <a16:creationId xmlns:a16="http://schemas.microsoft.com/office/drawing/2014/main" id="{EFAB4B53-F95D-4F75-9653-B633A6E9E525}"/>
              </a:ext>
            </a:extLst>
          </p:cNvPr>
          <p:cNvCxnSpPr>
            <a:cxnSpLocks/>
          </p:cNvCxnSpPr>
          <p:nvPr/>
        </p:nvCxnSpPr>
        <p:spPr>
          <a:xfrm>
            <a:off x="4073549" y="1206733"/>
            <a:ext cx="0" cy="4845524"/>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B5420D80-DA1D-4639-991F-B6DB05E75533}"/>
              </a:ext>
            </a:extLst>
          </p:cNvPr>
          <p:cNvSpPr txBox="1"/>
          <p:nvPr/>
        </p:nvSpPr>
        <p:spPr>
          <a:xfrm>
            <a:off x="0" y="1963155"/>
            <a:ext cx="3915649" cy="276999"/>
          </a:xfrm>
          <a:prstGeom prst="rect">
            <a:avLst/>
          </a:prstGeom>
          <a:noFill/>
        </p:spPr>
        <p:txBody>
          <a:bodyPr wrap="square" lIns="91440" tIns="45720" rIns="91440" bIns="45720" rtlCol="0" anchor="t">
            <a:spAutoFit/>
          </a:bodyPr>
          <a:lstStyle/>
          <a:p>
            <a:pPr marL="123825" indent="-123825">
              <a:buFont typeface="Arial" panose="020B0604020202020204" pitchFamily="34" charset="0"/>
              <a:buChar char="•"/>
            </a:pPr>
            <a:endParaRPr lang="en-US" sz="1200">
              <a:cs typeface="Calibri"/>
            </a:endParaRPr>
          </a:p>
        </p:txBody>
      </p:sp>
      <p:sp>
        <p:nvSpPr>
          <p:cNvPr id="20" name="TextBox 19">
            <a:extLst>
              <a:ext uri="{FF2B5EF4-FFF2-40B4-BE49-F238E27FC236}">
                <a16:creationId xmlns:a16="http://schemas.microsoft.com/office/drawing/2014/main" id="{569BE0FF-25E4-4C8E-8E2C-C105DF852DDF}"/>
              </a:ext>
            </a:extLst>
          </p:cNvPr>
          <p:cNvSpPr txBox="1"/>
          <p:nvPr/>
        </p:nvSpPr>
        <p:spPr>
          <a:xfrm>
            <a:off x="8362322" y="1742167"/>
            <a:ext cx="3880141" cy="461665"/>
          </a:xfrm>
          <a:prstGeom prst="rect">
            <a:avLst/>
          </a:prstGeom>
          <a:noFill/>
        </p:spPr>
        <p:txBody>
          <a:bodyPr wrap="square" lIns="91440" tIns="45720" rIns="91440" bIns="45720" rtlCol="0" anchor="t">
            <a:spAutoFit/>
          </a:bodyPr>
          <a:lstStyle/>
          <a:p>
            <a:pPr marL="123825" indent="-123825">
              <a:buFont typeface="Arial" panose="020B0604020202020204" pitchFamily="34" charset="0"/>
              <a:buChar char="•"/>
            </a:pPr>
            <a:r>
              <a:rPr lang="en-US" sz="1200" dirty="0">
                <a:ea typeface="+mn-lt"/>
                <a:cs typeface="+mn-lt"/>
              </a:rPr>
              <a:t>Seed grants</a:t>
            </a:r>
            <a:endParaRPr lang="en-US" dirty="0">
              <a:ea typeface="Calibri" panose="020F0502020204030204"/>
              <a:cs typeface="Calibri"/>
            </a:endParaRPr>
          </a:p>
          <a:p>
            <a:endParaRPr lang="en-US" sz="1200" dirty="0">
              <a:ea typeface="Calibri"/>
              <a:cs typeface="Calibri"/>
            </a:endParaRPr>
          </a:p>
        </p:txBody>
      </p:sp>
      <p:sp>
        <p:nvSpPr>
          <p:cNvPr id="22" name="Content Placeholder 2">
            <a:extLst>
              <a:ext uri="{FF2B5EF4-FFF2-40B4-BE49-F238E27FC236}">
                <a16:creationId xmlns:a16="http://schemas.microsoft.com/office/drawing/2014/main" id="{1C8F8AD6-7CEF-467C-99CC-C2916C7E64DB}"/>
              </a:ext>
            </a:extLst>
          </p:cNvPr>
          <p:cNvSpPr txBox="1">
            <a:spLocks/>
          </p:cNvSpPr>
          <p:nvPr/>
        </p:nvSpPr>
        <p:spPr>
          <a:xfrm>
            <a:off x="8193440" y="1165312"/>
            <a:ext cx="4049045" cy="848105"/>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a:latin typeface="Roboto"/>
                <a:ea typeface="Roboto"/>
              </a:rPr>
              <a:t>Where do we typically find </a:t>
            </a:r>
            <a:r>
              <a:rPr lang="en-US" sz="1400" b="1">
                <a:solidFill>
                  <a:srgbClr val="A8C8EA"/>
                </a:solidFill>
                <a:latin typeface="Roboto"/>
                <a:ea typeface="Roboto"/>
              </a:rPr>
              <a:t>funding </a:t>
            </a:r>
            <a:r>
              <a:rPr lang="en-US" sz="1400">
                <a:solidFill>
                  <a:schemeClr val="tx1"/>
                </a:solidFill>
                <a:latin typeface="Roboto"/>
                <a:ea typeface="Roboto"/>
              </a:rPr>
              <a:t>for this work</a:t>
            </a:r>
            <a:r>
              <a:rPr lang="en-US" sz="1400">
                <a:latin typeface="Roboto"/>
                <a:ea typeface="Roboto"/>
              </a:rPr>
              <a:t>?</a:t>
            </a:r>
            <a:endParaRPr lang="en-US"/>
          </a:p>
        </p:txBody>
      </p:sp>
      <p:cxnSp>
        <p:nvCxnSpPr>
          <p:cNvPr id="32" name="Straight Connector 31">
            <a:extLst>
              <a:ext uri="{FF2B5EF4-FFF2-40B4-BE49-F238E27FC236}">
                <a16:creationId xmlns:a16="http://schemas.microsoft.com/office/drawing/2014/main" id="{FCEA8D21-ED3E-4C6E-B9AE-1A4A04FE24A2}"/>
              </a:ext>
            </a:extLst>
          </p:cNvPr>
          <p:cNvCxnSpPr>
            <a:cxnSpLocks/>
          </p:cNvCxnSpPr>
          <p:nvPr/>
        </p:nvCxnSpPr>
        <p:spPr>
          <a:xfrm>
            <a:off x="8152828" y="1166627"/>
            <a:ext cx="0" cy="4845524"/>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C9FBAB1C-F510-4282-A36B-D97BDC7CE158}"/>
              </a:ext>
            </a:extLst>
          </p:cNvPr>
          <p:cNvSpPr txBox="1">
            <a:spLocks/>
          </p:cNvSpPr>
          <p:nvPr/>
        </p:nvSpPr>
        <p:spPr>
          <a:xfrm>
            <a:off x="8281096" y="4317384"/>
            <a:ext cx="3818622" cy="582773"/>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a:latin typeface="Roboto"/>
                <a:ea typeface="Roboto"/>
              </a:rPr>
              <a:t>How does this impact </a:t>
            </a:r>
            <a:r>
              <a:rPr lang="en-US" sz="1400" b="1">
                <a:solidFill>
                  <a:srgbClr val="A8C8EA"/>
                </a:solidFill>
                <a:latin typeface="Roboto"/>
                <a:ea typeface="Roboto"/>
              </a:rPr>
              <a:t>environmental justice</a:t>
            </a:r>
            <a:r>
              <a:rPr lang="en-US" sz="1400">
                <a:latin typeface="Roboto"/>
                <a:ea typeface="Roboto"/>
              </a:rPr>
              <a:t>?</a:t>
            </a:r>
            <a:endParaRPr lang="en-US"/>
          </a:p>
        </p:txBody>
      </p:sp>
      <p:sp>
        <p:nvSpPr>
          <p:cNvPr id="6" name="Content Placeholder 2">
            <a:extLst>
              <a:ext uri="{FF2B5EF4-FFF2-40B4-BE49-F238E27FC236}">
                <a16:creationId xmlns:a16="http://schemas.microsoft.com/office/drawing/2014/main" id="{B145AD7A-359A-4F78-A180-FC6C500A2FF7}"/>
              </a:ext>
            </a:extLst>
          </p:cNvPr>
          <p:cNvSpPr txBox="1">
            <a:spLocks/>
          </p:cNvSpPr>
          <p:nvPr/>
        </p:nvSpPr>
        <p:spPr>
          <a:xfrm>
            <a:off x="4159488" y="4326244"/>
            <a:ext cx="3954980" cy="40631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400">
                <a:latin typeface="Roboto"/>
                <a:ea typeface="Roboto"/>
              </a:rPr>
              <a:t>What </a:t>
            </a:r>
            <a:r>
              <a:rPr lang="en-US" sz="1400" b="1">
                <a:solidFill>
                  <a:srgbClr val="A8C8EA"/>
                </a:solidFill>
                <a:latin typeface="Roboto"/>
                <a:ea typeface="Roboto"/>
              </a:rPr>
              <a:t>policy</a:t>
            </a:r>
            <a:r>
              <a:rPr lang="en-US" sz="1400">
                <a:latin typeface="Roboto"/>
                <a:ea typeface="Roboto"/>
              </a:rPr>
              <a:t> questions should be considered?</a:t>
            </a:r>
            <a:endParaRPr lang="en-US" sz="1400"/>
          </a:p>
        </p:txBody>
      </p:sp>
      <p:sp>
        <p:nvSpPr>
          <p:cNvPr id="17" name="TextBox 16">
            <a:extLst>
              <a:ext uri="{FF2B5EF4-FFF2-40B4-BE49-F238E27FC236}">
                <a16:creationId xmlns:a16="http://schemas.microsoft.com/office/drawing/2014/main" id="{09412E87-5E4A-1604-600D-9CF2B67DBDC5}"/>
              </a:ext>
            </a:extLst>
          </p:cNvPr>
          <p:cNvSpPr txBox="1"/>
          <p:nvPr/>
        </p:nvSpPr>
        <p:spPr>
          <a:xfrm>
            <a:off x="78201" y="1945844"/>
            <a:ext cx="3995326" cy="4555093"/>
          </a:xfrm>
          <a:prstGeom prst="rect">
            <a:avLst/>
          </a:prstGeom>
          <a:noFill/>
        </p:spPr>
        <p:txBody>
          <a:bodyPr wrap="square" lIns="91440" tIns="45720" rIns="91440" bIns="45720" rtlCol="0" anchor="t">
            <a:spAutoFit/>
          </a:bodyPr>
          <a:lstStyle/>
          <a:p>
            <a:pPr marL="123825" indent="-123825">
              <a:buFont typeface="Arial" panose="020B0604020202020204" pitchFamily="34" charset="0"/>
              <a:buChar char="•"/>
            </a:pPr>
            <a:r>
              <a:rPr lang="en-US" sz="900" dirty="0">
                <a:ea typeface="+mn-lt"/>
                <a:cs typeface="+mn-lt"/>
              </a:rPr>
              <a:t>Heat and water stress for plants in agricultural engineering</a:t>
            </a:r>
          </a:p>
          <a:p>
            <a:pPr marL="123825" indent="-123825">
              <a:buFont typeface="Arial" panose="020B0604020202020204" pitchFamily="34" charset="0"/>
              <a:buChar char="•"/>
            </a:pPr>
            <a:r>
              <a:rPr lang="en-US" sz="900" dirty="0">
                <a:ea typeface="+mn-lt"/>
                <a:cs typeface="+mn-lt"/>
              </a:rPr>
              <a:t>Agriculture and the alteration of the climate </a:t>
            </a:r>
          </a:p>
          <a:p>
            <a:pPr marL="123825" indent="-123825">
              <a:buFont typeface="Arial" panose="020B0604020202020204" pitchFamily="34" charset="0"/>
              <a:buChar char="•"/>
            </a:pPr>
            <a:r>
              <a:rPr lang="en-US" sz="900" dirty="0">
                <a:ea typeface="+mn-lt"/>
                <a:cs typeface="+mn-lt"/>
              </a:rPr>
              <a:t>Urban areas – plants can significantly cool urban regions</a:t>
            </a:r>
          </a:p>
          <a:p>
            <a:pPr marL="123825" indent="-123825">
              <a:buFont typeface="Arial" panose="020B0604020202020204" pitchFamily="34" charset="0"/>
              <a:buChar char="•"/>
            </a:pPr>
            <a:r>
              <a:rPr lang="en-US" sz="900" dirty="0">
                <a:ea typeface="+mn-lt"/>
                <a:cs typeface="+mn-lt"/>
              </a:rPr>
              <a:t>Evaporative coolers used in southern/warm regions in many countries (work well when it’s dry but work poorly when it’s humid) </a:t>
            </a:r>
          </a:p>
          <a:p>
            <a:pPr marL="123825" indent="-123825">
              <a:buFont typeface="Arial" panose="020B0604020202020204" pitchFamily="34" charset="0"/>
              <a:buChar char="•"/>
            </a:pPr>
            <a:r>
              <a:rPr lang="en-US" sz="900" dirty="0">
                <a:ea typeface="+mn-lt"/>
                <a:cs typeface="+mn-lt"/>
              </a:rPr>
              <a:t>Heat pumps – coupling with an environment that is a different temperature; 300-400% efficiency</a:t>
            </a:r>
          </a:p>
          <a:p>
            <a:pPr marL="123825" indent="-123825">
              <a:buFont typeface="Arial" panose="020B0604020202020204" pitchFamily="34" charset="0"/>
              <a:buChar char="•"/>
            </a:pPr>
            <a:r>
              <a:rPr lang="en-US" sz="900" dirty="0">
                <a:ea typeface="+mn-lt"/>
                <a:cs typeface="+mn-lt"/>
              </a:rPr>
              <a:t>Relationships between extreme drought and heat events (wildfires) </a:t>
            </a:r>
          </a:p>
          <a:p>
            <a:pPr marL="123825" indent="-123825">
              <a:buFont typeface="Arial" panose="020B0604020202020204" pitchFamily="34" charset="0"/>
              <a:buChar char="•"/>
            </a:pPr>
            <a:r>
              <a:rPr lang="en-US" sz="900" dirty="0">
                <a:ea typeface="+mn-lt"/>
                <a:cs typeface="+mn-lt"/>
              </a:rPr>
              <a:t>There are a lot more fires creeping in to the built environment in times when you would not expect it </a:t>
            </a:r>
          </a:p>
          <a:p>
            <a:pPr marL="123825" indent="-123825">
              <a:buFont typeface="Arial" panose="020B0604020202020204" pitchFamily="34" charset="0"/>
              <a:buChar char="•"/>
            </a:pPr>
            <a:r>
              <a:rPr lang="en-US" sz="900" dirty="0">
                <a:ea typeface="+mn-lt"/>
                <a:cs typeface="+mn-lt"/>
              </a:rPr>
              <a:t>Landscape architecture and urban ecosystems are important for urban climate/heat/humidity </a:t>
            </a:r>
          </a:p>
          <a:p>
            <a:pPr marL="123825" indent="-123825">
              <a:buFont typeface="Arial" panose="020B0604020202020204" pitchFamily="34" charset="0"/>
              <a:buChar char="•"/>
            </a:pPr>
            <a:r>
              <a:rPr lang="en-US" sz="900" dirty="0">
                <a:ea typeface="+mn-lt"/>
                <a:cs typeface="+mn-lt"/>
              </a:rPr>
              <a:t>How the plants in the city handle the water has a big impact on the heat in urban areas </a:t>
            </a:r>
          </a:p>
          <a:p>
            <a:pPr marL="123825" indent="-123825">
              <a:buFont typeface="Arial" panose="020B0604020202020204" pitchFamily="34" charset="0"/>
              <a:buChar char="•"/>
            </a:pPr>
            <a:r>
              <a:rPr lang="en-US" sz="900" dirty="0">
                <a:ea typeface="+mn-lt"/>
                <a:cs typeface="+mn-lt"/>
              </a:rPr>
              <a:t>Large metropolis areas in Asia are searching for answers and best paths forward </a:t>
            </a:r>
          </a:p>
          <a:p>
            <a:pPr marL="123825" indent="-123825">
              <a:buFont typeface="Arial" panose="020B0604020202020204" pitchFamily="34" charset="0"/>
              <a:buChar char="•"/>
            </a:pPr>
            <a:r>
              <a:rPr lang="en-US" sz="900" dirty="0">
                <a:ea typeface="+mn-lt"/>
                <a:cs typeface="+mn-lt"/>
              </a:rPr>
              <a:t>Concrete and heat – impenetrable and creates increases in flooding </a:t>
            </a:r>
          </a:p>
          <a:p>
            <a:pPr marL="123825" indent="-123825">
              <a:buFont typeface="Arial" panose="020B0604020202020204" pitchFamily="34" charset="0"/>
              <a:buChar char="•"/>
            </a:pPr>
            <a:r>
              <a:rPr lang="en-US" sz="900" dirty="0">
                <a:ea typeface="+mn-lt"/>
                <a:cs typeface="+mn-lt"/>
              </a:rPr>
              <a:t>Which heat and moisture conditions are the most harmful to health? </a:t>
            </a:r>
          </a:p>
          <a:p>
            <a:pPr marL="123825" indent="-123825">
              <a:buFont typeface="Arial" panose="020B0604020202020204" pitchFamily="34" charset="0"/>
              <a:buChar char="•"/>
            </a:pPr>
            <a:r>
              <a:rPr lang="en-US" sz="900" dirty="0">
                <a:ea typeface="+mn-lt"/>
                <a:cs typeface="+mn-lt"/>
              </a:rPr>
              <a:t>Thermal comfort is related to health </a:t>
            </a:r>
          </a:p>
          <a:p>
            <a:pPr marL="123825" indent="-123825">
              <a:buFont typeface="Arial" panose="020B0604020202020204" pitchFamily="34" charset="0"/>
              <a:buChar char="•"/>
            </a:pPr>
            <a:r>
              <a:rPr lang="en-US" sz="900" dirty="0">
                <a:ea typeface="+mn-lt"/>
                <a:cs typeface="+mn-lt"/>
              </a:rPr>
              <a:t>Ability to adapt to extreme heat events also depends on the health of the person </a:t>
            </a:r>
          </a:p>
          <a:p>
            <a:pPr marL="123825" indent="-123825">
              <a:buFont typeface="Arial" panose="020B0604020202020204" pitchFamily="34" charset="0"/>
              <a:buChar char="•"/>
            </a:pPr>
            <a:r>
              <a:rPr lang="en-US" sz="900" dirty="0">
                <a:ea typeface="+mn-lt"/>
                <a:cs typeface="+mn-lt"/>
              </a:rPr>
              <a:t>Extreme climate events can impact the building – electricity outage/no AC</a:t>
            </a:r>
          </a:p>
          <a:p>
            <a:pPr marL="123825" indent="-123825">
              <a:buFont typeface="Arial" panose="020B0604020202020204" pitchFamily="34" charset="0"/>
              <a:buChar char="•"/>
            </a:pPr>
            <a:r>
              <a:rPr lang="en-US" sz="900" dirty="0">
                <a:ea typeface="+mn-lt"/>
                <a:cs typeface="+mn-lt"/>
              </a:rPr>
              <a:t>Adaptive responses can be changed depending on the age of the person</a:t>
            </a:r>
          </a:p>
          <a:p>
            <a:pPr marL="123825" indent="-123825">
              <a:buFont typeface="Arial" panose="020B0604020202020204" pitchFamily="34" charset="0"/>
              <a:buChar char="•"/>
            </a:pPr>
            <a:r>
              <a:rPr lang="en-US" sz="900" dirty="0">
                <a:ea typeface="+mn-lt"/>
                <a:cs typeface="+mn-lt"/>
              </a:rPr>
              <a:t>Specific medications can also inhibit the ability to adapt </a:t>
            </a:r>
          </a:p>
          <a:p>
            <a:pPr marL="123825" indent="-123825">
              <a:buFont typeface="Arial" panose="020B0604020202020204" pitchFamily="34" charset="0"/>
              <a:buChar char="•"/>
            </a:pPr>
            <a:r>
              <a:rPr lang="en-US" sz="900" dirty="0">
                <a:ea typeface="+mn-lt"/>
                <a:cs typeface="+mn-lt"/>
              </a:rPr>
              <a:t>Cornell is looking to find biomarkers to detect heat emergency </a:t>
            </a:r>
          </a:p>
          <a:p>
            <a:pPr marL="123825" indent="-123825">
              <a:buFont typeface="Arial" panose="020B0604020202020204" pitchFamily="34" charset="0"/>
              <a:buChar char="•"/>
            </a:pPr>
            <a:r>
              <a:rPr lang="en-US" sz="900" dirty="0">
                <a:ea typeface="+mn-lt"/>
                <a:cs typeface="+mn-lt"/>
              </a:rPr>
              <a:t>Still trying to define exactly what the health impacts of heat are</a:t>
            </a:r>
          </a:p>
          <a:p>
            <a:pPr marL="123825" indent="-123825">
              <a:buFont typeface="Arial" panose="020B0604020202020204" pitchFamily="34" charset="0"/>
              <a:buChar char="•"/>
            </a:pPr>
            <a:r>
              <a:rPr lang="en-US" sz="900" dirty="0">
                <a:ea typeface="+mn-lt"/>
                <a:cs typeface="+mn-lt"/>
              </a:rPr>
              <a:t>People in South Asia often cover up against the heat – keeping body heat in protects against the external heat </a:t>
            </a:r>
          </a:p>
          <a:p>
            <a:pPr marL="123825" indent="-123825">
              <a:buFont typeface="Arial" panose="020B0604020202020204" pitchFamily="34" charset="0"/>
              <a:buChar char="•"/>
            </a:pPr>
            <a:r>
              <a:rPr lang="en-US" sz="900" dirty="0">
                <a:ea typeface="+mn-lt"/>
                <a:cs typeface="+mn-lt"/>
              </a:rPr>
              <a:t>More deaths associated with heat stroke than with hurricanes </a:t>
            </a:r>
          </a:p>
          <a:p>
            <a:endParaRPr lang="en-US" dirty="0"/>
          </a:p>
          <a:p>
            <a:pPr marL="123825" indent="-123825">
              <a:buFont typeface="Arial" panose="020B0604020202020204" pitchFamily="34" charset="0"/>
              <a:buChar char="•"/>
            </a:pPr>
            <a:endParaRPr lang="en-US" sz="1100" dirty="0">
              <a:ea typeface="Calibri"/>
              <a:cs typeface="Calibri"/>
            </a:endParaRPr>
          </a:p>
        </p:txBody>
      </p:sp>
      <p:sp>
        <p:nvSpPr>
          <p:cNvPr id="19" name="TextBox 18">
            <a:extLst>
              <a:ext uri="{FF2B5EF4-FFF2-40B4-BE49-F238E27FC236}">
                <a16:creationId xmlns:a16="http://schemas.microsoft.com/office/drawing/2014/main" id="{E7D33D1F-A110-0185-B9CD-2C801BC43836}"/>
              </a:ext>
            </a:extLst>
          </p:cNvPr>
          <p:cNvSpPr txBox="1"/>
          <p:nvPr/>
        </p:nvSpPr>
        <p:spPr>
          <a:xfrm>
            <a:off x="4364582" y="1885732"/>
            <a:ext cx="3251048" cy="1200329"/>
          </a:xfrm>
          <a:prstGeom prst="rect">
            <a:avLst/>
          </a:prstGeom>
          <a:noFill/>
        </p:spPr>
        <p:txBody>
          <a:bodyPr wrap="square" lIns="91440" tIns="45720" rIns="91440" bIns="45720" rtlCol="0" anchor="t">
            <a:spAutoFit/>
          </a:bodyPr>
          <a:lstStyle/>
          <a:p>
            <a:pPr marL="123825" indent="-123825">
              <a:buFont typeface="Arial" panose="020B0604020202020204" pitchFamily="34" charset="0"/>
              <a:buChar char="•"/>
            </a:pPr>
            <a:r>
              <a:rPr lang="en-US" sz="1200" dirty="0">
                <a:ea typeface="+mn-lt"/>
                <a:cs typeface="+mn-lt"/>
              </a:rPr>
              <a:t>Meetpal Kukal, PhD at UP - </a:t>
            </a:r>
            <a:r>
              <a:rPr lang="en-US" sz="1200" i="1" dirty="0"/>
              <a:t>Assistant Research Professor of Agricultural and Biological Engineering</a:t>
            </a:r>
          </a:p>
          <a:p>
            <a:pPr marL="123825" indent="-123825">
              <a:buFont typeface="Arial" panose="020B0604020202020204" pitchFamily="34" charset="0"/>
              <a:buChar char="•"/>
            </a:pPr>
            <a:r>
              <a:rPr lang="en-US" sz="1200" dirty="0">
                <a:ea typeface="+mn-lt"/>
                <a:cs typeface="+mn-lt"/>
              </a:rPr>
              <a:t> Intensive measurements of water cycles around trees</a:t>
            </a:r>
            <a:endParaRPr lang="en-US" sz="1200" dirty="0"/>
          </a:p>
          <a:p>
            <a:endParaRPr lang="en-US" sz="1200" dirty="0">
              <a:ea typeface="Calibri"/>
              <a:cs typeface="Calibri"/>
            </a:endParaRPr>
          </a:p>
        </p:txBody>
      </p:sp>
      <p:sp>
        <p:nvSpPr>
          <p:cNvPr id="21" name="TextBox 20">
            <a:extLst>
              <a:ext uri="{FF2B5EF4-FFF2-40B4-BE49-F238E27FC236}">
                <a16:creationId xmlns:a16="http://schemas.microsoft.com/office/drawing/2014/main" id="{1185DB71-32C5-34D9-DFDD-CDF6CA990CBE}"/>
              </a:ext>
            </a:extLst>
          </p:cNvPr>
          <p:cNvSpPr txBox="1"/>
          <p:nvPr/>
        </p:nvSpPr>
        <p:spPr>
          <a:xfrm>
            <a:off x="8441552" y="4735615"/>
            <a:ext cx="3565373" cy="1785104"/>
          </a:xfrm>
          <a:prstGeom prst="rect">
            <a:avLst/>
          </a:prstGeom>
          <a:noFill/>
        </p:spPr>
        <p:txBody>
          <a:bodyPr wrap="square" lIns="91440" tIns="45720" rIns="91440" bIns="45720" rtlCol="0" anchor="t">
            <a:spAutoFit/>
          </a:bodyPr>
          <a:lstStyle/>
          <a:p>
            <a:pPr marL="123825" indent="-123825">
              <a:buFont typeface="Arial" panose="020B0604020202020204" pitchFamily="34" charset="0"/>
              <a:buChar char="•"/>
            </a:pPr>
            <a:r>
              <a:rPr lang="en-US" sz="1100" dirty="0">
                <a:ea typeface="+mn-lt"/>
                <a:cs typeface="+mn-lt"/>
              </a:rPr>
              <a:t>Solutions based on electricity are not always available in middle/lower income countries </a:t>
            </a:r>
          </a:p>
          <a:p>
            <a:pPr marL="123825" indent="-123825">
              <a:buFont typeface="Arial" panose="020B0604020202020204" pitchFamily="34" charset="0"/>
              <a:buChar char="•"/>
            </a:pPr>
            <a:r>
              <a:rPr lang="en-US" sz="1100" dirty="0">
                <a:ea typeface="+mn-lt"/>
                <a:cs typeface="+mn-lt"/>
              </a:rPr>
              <a:t>Environmental sensors are a couple hundred dollars – something wealthy people could invest in but not those living paycheck to paycheck </a:t>
            </a:r>
          </a:p>
          <a:p>
            <a:pPr marL="123825" indent="-123825">
              <a:buFont typeface="Arial" panose="020B0604020202020204" pitchFamily="34" charset="0"/>
              <a:buChar char="•"/>
            </a:pPr>
            <a:r>
              <a:rPr lang="en-US" sz="1100" dirty="0">
                <a:ea typeface="+mn-lt"/>
                <a:cs typeface="+mn-lt"/>
              </a:rPr>
              <a:t>How fast do humans adapt to these changes in heat? How does it differ across socioeconomic classes and geographic locations? </a:t>
            </a:r>
          </a:p>
          <a:p>
            <a:pPr marL="123825" indent="-123825">
              <a:buFont typeface="Arial" panose="020B0604020202020204" pitchFamily="34" charset="0"/>
              <a:buChar char="•"/>
            </a:pPr>
            <a:endParaRPr lang="en-US" sz="1100" dirty="0">
              <a:ea typeface="Calibri"/>
              <a:cs typeface="Calibri"/>
            </a:endParaRPr>
          </a:p>
          <a:p>
            <a:pPr marL="123825" indent="-123825">
              <a:buFont typeface="Arial" panose="020B0604020202020204" pitchFamily="34" charset="0"/>
              <a:buChar char="•"/>
            </a:pPr>
            <a:endParaRPr lang="en-US" sz="1100" dirty="0">
              <a:ea typeface="Calibri"/>
              <a:cs typeface="Calibri"/>
            </a:endParaRPr>
          </a:p>
        </p:txBody>
      </p:sp>
      <p:sp>
        <p:nvSpPr>
          <p:cNvPr id="23" name="TextBox 22">
            <a:extLst>
              <a:ext uri="{FF2B5EF4-FFF2-40B4-BE49-F238E27FC236}">
                <a16:creationId xmlns:a16="http://schemas.microsoft.com/office/drawing/2014/main" id="{4FB186D9-8B12-52DC-8520-665E62D0F54F}"/>
              </a:ext>
            </a:extLst>
          </p:cNvPr>
          <p:cNvSpPr txBox="1"/>
          <p:nvPr/>
        </p:nvSpPr>
        <p:spPr>
          <a:xfrm>
            <a:off x="4254147" y="4734949"/>
            <a:ext cx="3251048" cy="1200329"/>
          </a:xfrm>
          <a:prstGeom prst="rect">
            <a:avLst/>
          </a:prstGeom>
          <a:noFill/>
        </p:spPr>
        <p:txBody>
          <a:bodyPr wrap="square" lIns="91440" tIns="45720" rIns="91440" bIns="45720" rtlCol="0" anchor="t">
            <a:spAutoFit/>
          </a:bodyPr>
          <a:lstStyle/>
          <a:p>
            <a:pPr marL="123825" indent="-123825">
              <a:buFont typeface="Arial" panose="020B0604020202020204" pitchFamily="34" charset="0"/>
              <a:buChar char="•"/>
            </a:pPr>
            <a:r>
              <a:rPr lang="en-US" sz="1200" dirty="0">
                <a:ea typeface="+mn-lt"/>
                <a:cs typeface="+mn-lt"/>
              </a:rPr>
              <a:t>Need to focus on also finding alternatives that are not electricity dependent both for availability and access to middle/lower income countries</a:t>
            </a:r>
          </a:p>
          <a:p>
            <a:pPr marL="123825" indent="-123825">
              <a:buFont typeface="Arial" panose="020B0604020202020204" pitchFamily="34" charset="0"/>
              <a:buChar char="•"/>
            </a:pPr>
            <a:r>
              <a:rPr lang="en-US" sz="1200" dirty="0">
                <a:ea typeface="+mn-lt"/>
                <a:cs typeface="+mn-lt"/>
              </a:rPr>
              <a:t>People not willing to leave their homes to go somewhere else to escape climate events</a:t>
            </a:r>
            <a:endParaRPr lang="en-US" dirty="0">
              <a:ea typeface="Calibri"/>
              <a:cs typeface="Calibri"/>
            </a:endParaRPr>
          </a:p>
        </p:txBody>
      </p:sp>
      <p:sp>
        <p:nvSpPr>
          <p:cNvPr id="7" name="TextBox 6">
            <a:extLst>
              <a:ext uri="{FF2B5EF4-FFF2-40B4-BE49-F238E27FC236}">
                <a16:creationId xmlns:a16="http://schemas.microsoft.com/office/drawing/2014/main" id="{ACF84FE4-2435-4B8E-45E7-2FD4193EC872}"/>
              </a:ext>
            </a:extLst>
          </p:cNvPr>
          <p:cNvSpPr txBox="1"/>
          <p:nvPr/>
        </p:nvSpPr>
        <p:spPr>
          <a:xfrm>
            <a:off x="-1" y="6693122"/>
            <a:ext cx="12191997" cy="230832"/>
          </a:xfrm>
          <a:prstGeom prst="rect">
            <a:avLst/>
          </a:prstGeom>
          <a:noFill/>
        </p:spPr>
        <p:txBody>
          <a:bodyPr wrap="square" lIns="91440" tIns="45720" rIns="91440" bIns="45720" rtlCol="0" anchor="t">
            <a:spAutoFit/>
          </a:bodyPr>
          <a:lstStyle/>
          <a:p>
            <a:pPr algn="ctr"/>
            <a:r>
              <a:rPr lang="en-US" sz="900" dirty="0">
                <a:solidFill>
                  <a:schemeClr val="bg1">
                    <a:lumMod val="95000"/>
                  </a:schemeClr>
                </a:solidFill>
              </a:rPr>
              <a:t>Health and the Built Environment Workshop Session #4: Extreme Heat. June 16, 2022</a:t>
            </a:r>
          </a:p>
        </p:txBody>
      </p:sp>
    </p:spTree>
    <p:extLst>
      <p:ext uri="{BB962C8B-B14F-4D97-AF65-F5344CB8AC3E}">
        <p14:creationId xmlns:p14="http://schemas.microsoft.com/office/powerpoint/2010/main" val="1600070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2373D-22CD-624D-A2A8-EC449F754398}"/>
              </a:ext>
            </a:extLst>
          </p:cNvPr>
          <p:cNvSpPr>
            <a:spLocks noGrp="1"/>
          </p:cNvSpPr>
          <p:nvPr>
            <p:ph type="title"/>
          </p:nvPr>
        </p:nvSpPr>
        <p:spPr>
          <a:xfrm>
            <a:off x="0" y="107953"/>
            <a:ext cx="12430425" cy="503239"/>
          </a:xfrm>
        </p:spPr>
        <p:txBody>
          <a:bodyPr>
            <a:normAutofit fontScale="90000"/>
          </a:bodyPr>
          <a:lstStyle/>
          <a:p>
            <a:r>
              <a:rPr lang="en-US" dirty="0">
                <a:latin typeface="Serifa"/>
              </a:rPr>
              <a:t>Extreme Heat and Health, Wellbeing, &amp; Lifestyle</a:t>
            </a:r>
          </a:p>
        </p:txBody>
      </p:sp>
      <p:sp>
        <p:nvSpPr>
          <p:cNvPr id="4" name="Title 1">
            <a:extLst>
              <a:ext uri="{FF2B5EF4-FFF2-40B4-BE49-F238E27FC236}">
                <a16:creationId xmlns:a16="http://schemas.microsoft.com/office/drawing/2014/main" id="{93AC0FFB-885A-764D-A9B8-26E1B12F71A8}"/>
              </a:ext>
            </a:extLst>
          </p:cNvPr>
          <p:cNvSpPr txBox="1">
            <a:spLocks/>
          </p:cNvSpPr>
          <p:nvPr/>
        </p:nvSpPr>
        <p:spPr>
          <a:xfrm>
            <a:off x="0" y="572180"/>
            <a:ext cx="8500110" cy="5032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314D64"/>
                </a:solidFill>
                <a:latin typeface="Serifa" pitchFamily="2" charset="77"/>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600" b="0" i="0" u="none" strike="noStrike" kern="1200" cap="none" spc="0" normalizeH="0" baseline="0" noProof="0" dirty="0">
                <a:ln>
                  <a:noFill/>
                </a:ln>
                <a:solidFill>
                  <a:srgbClr val="567D91"/>
                </a:solidFill>
                <a:effectLst/>
                <a:uLnTx/>
                <a:uFillTx/>
                <a:latin typeface="Serifa"/>
                <a:ea typeface="+mj-ea"/>
                <a:cs typeface="+mj-cs"/>
              </a:rPr>
              <a:t>Session Facilitators: Kristin </a:t>
            </a:r>
            <a:r>
              <a:rPr kumimoji="0" lang="en-US" sz="1600" b="0" i="0" u="none" strike="noStrike" kern="1200" cap="none" spc="0" normalizeH="0" baseline="0" noProof="0" dirty="0" err="1">
                <a:ln>
                  <a:noFill/>
                </a:ln>
                <a:solidFill>
                  <a:srgbClr val="567D91"/>
                </a:solidFill>
                <a:effectLst/>
                <a:uLnTx/>
                <a:uFillTx/>
                <a:latin typeface="Serifa"/>
                <a:ea typeface="+mj-ea"/>
                <a:cs typeface="+mj-cs"/>
              </a:rPr>
              <a:t>Sznajder</a:t>
            </a:r>
            <a:r>
              <a:rPr kumimoji="0" lang="en-US" sz="1600" b="0" i="0" u="none" strike="noStrike" kern="1200" cap="none" spc="0" normalizeH="0" baseline="0" noProof="0" dirty="0">
                <a:ln>
                  <a:noFill/>
                </a:ln>
                <a:solidFill>
                  <a:srgbClr val="567D91"/>
                </a:solidFill>
                <a:effectLst/>
                <a:uLnTx/>
                <a:uFillTx/>
                <a:latin typeface="Serifa"/>
                <a:ea typeface="+mj-ea"/>
                <a:cs typeface="+mj-cs"/>
              </a:rPr>
              <a:t>, Ken Davis and Esther Obonyo </a:t>
            </a:r>
            <a:endParaRPr kumimoji="0" lang="en-US" sz="1600" b="0" i="0" u="none" strike="noStrike" kern="1200" cap="none" spc="0" normalizeH="0" baseline="0" noProof="0" dirty="0">
              <a:ln>
                <a:noFill/>
              </a:ln>
              <a:solidFill>
                <a:srgbClr val="567D91"/>
              </a:solidFill>
              <a:effectLst/>
              <a:uLnTx/>
              <a:uFillTx/>
              <a:latin typeface="Serifa" pitchFamily="2" charset="77"/>
              <a:ea typeface="+mj-ea"/>
              <a:cs typeface="+mj-cs"/>
            </a:endParaRPr>
          </a:p>
          <a:p>
            <a:pPr marL="0" marR="0" lvl="0" indent="0" algn="l" defTabSz="914400" rtl="0" eaLnBrk="1" fontAlgn="auto" latinLnBrk="0" hangingPunct="1">
              <a:lnSpc>
                <a:spcPct val="90000"/>
              </a:lnSpc>
              <a:spcBef>
                <a:spcPct val="0"/>
              </a:spcBef>
              <a:spcAft>
                <a:spcPts val="0"/>
              </a:spcAft>
              <a:buClrTx/>
              <a:buSzTx/>
              <a:buFontTx/>
              <a:buNone/>
              <a:tabLst/>
              <a:defRPr/>
            </a:pPr>
            <a:r>
              <a:rPr kumimoji="0" lang="en-US" sz="1600" b="0" i="0" u="none" strike="noStrike" kern="1200" cap="none" spc="0" normalizeH="0" baseline="0" noProof="0" dirty="0">
                <a:ln>
                  <a:noFill/>
                </a:ln>
                <a:solidFill>
                  <a:srgbClr val="567D91"/>
                </a:solidFill>
                <a:effectLst/>
                <a:uLnTx/>
                <a:uFillTx/>
                <a:latin typeface="Serifa"/>
                <a:ea typeface="+mj-ea"/>
                <a:cs typeface="+mj-cs"/>
              </a:rPr>
              <a:t>Session Notetaker: Austin Cassatt</a:t>
            </a:r>
            <a:endParaRPr kumimoji="0" lang="en-US" sz="1600" b="0" i="0" u="none" strike="noStrike" kern="1200" cap="none" spc="0" normalizeH="0" baseline="0" noProof="0" dirty="0">
              <a:ln>
                <a:noFill/>
              </a:ln>
              <a:solidFill>
                <a:srgbClr val="567D91"/>
              </a:solidFill>
              <a:effectLst/>
              <a:uLnTx/>
              <a:uFillTx/>
              <a:latin typeface="Serifa" pitchFamily="2" charset="77"/>
              <a:ea typeface="+mj-ea"/>
              <a:cs typeface="+mj-cs"/>
            </a:endParaRPr>
          </a:p>
        </p:txBody>
      </p:sp>
      <p:sp>
        <p:nvSpPr>
          <p:cNvPr id="13" name="Content Placeholder 2">
            <a:extLst>
              <a:ext uri="{FF2B5EF4-FFF2-40B4-BE49-F238E27FC236}">
                <a16:creationId xmlns:a16="http://schemas.microsoft.com/office/drawing/2014/main" id="{C1BA08CE-5029-4C51-B784-914336F2F53C}"/>
              </a:ext>
            </a:extLst>
          </p:cNvPr>
          <p:cNvSpPr txBox="1">
            <a:spLocks/>
          </p:cNvSpPr>
          <p:nvPr/>
        </p:nvSpPr>
        <p:spPr>
          <a:xfrm>
            <a:off x="-1" y="1173510"/>
            <a:ext cx="4032921" cy="1135754"/>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prstClr val="black">
                    <a:lumMod val="85000"/>
                    <a:lumOff val="15000"/>
                  </a:prstClr>
                </a:solidFill>
                <a:effectLst/>
                <a:uLnTx/>
                <a:uFillTx/>
                <a:latin typeface="Roboto"/>
                <a:ea typeface="Roboto"/>
              </a:rPr>
              <a:t>What are the main research questions </a:t>
            </a:r>
            <a:r>
              <a:rPr kumimoji="0" lang="en-US" sz="1400" b="0" i="0" u="none" strike="noStrike" kern="1200" cap="none" spc="0" normalizeH="0" baseline="0" noProof="0" dirty="0">
                <a:ln>
                  <a:noFill/>
                </a:ln>
                <a:solidFill>
                  <a:srgbClr val="262626"/>
                </a:solidFill>
                <a:effectLst/>
                <a:uLnTx/>
                <a:uFillTx/>
                <a:latin typeface="Roboto"/>
                <a:ea typeface="Roboto"/>
              </a:rPr>
              <a:t>in </a:t>
            </a:r>
            <a:r>
              <a:rPr kumimoji="0" lang="en-US" sz="1400" b="1" i="0" u="none" strike="noStrike" kern="1200" cap="none" spc="0" normalizeH="0" baseline="0" noProof="0" dirty="0">
                <a:ln>
                  <a:noFill/>
                </a:ln>
                <a:solidFill>
                  <a:srgbClr val="A8C8EA"/>
                </a:solidFill>
                <a:effectLst/>
                <a:uLnTx/>
                <a:uFillTx/>
                <a:latin typeface="Roboto"/>
                <a:ea typeface="Roboto"/>
              </a:rPr>
              <a:t>extreme heat and health, wellbeing, &amp; lifestyle</a:t>
            </a:r>
            <a:r>
              <a:rPr kumimoji="0" lang="en-US" sz="1400" b="0" i="0" u="none" strike="noStrike" kern="1200" cap="none" spc="0" normalizeH="0" baseline="0" noProof="0" dirty="0">
                <a:ln>
                  <a:noFill/>
                </a:ln>
                <a:solidFill>
                  <a:prstClr val="black"/>
                </a:solidFill>
                <a:effectLst/>
                <a:uLnTx/>
                <a:uFillTx/>
                <a:latin typeface="Roboto"/>
                <a:ea typeface="Roboto"/>
              </a:rPr>
              <a:t>? </a:t>
            </a:r>
            <a:endParaRPr kumimoji="0" lang="en-US" sz="1400" b="0" i="0" u="none" strike="noStrike" kern="1200" cap="none" spc="0" normalizeH="0" baseline="0" noProof="0" dirty="0">
              <a:ln>
                <a:noFill/>
              </a:ln>
              <a:solidFill>
                <a:prstClr val="black"/>
              </a:solidFill>
              <a:effectLst/>
              <a:uLnTx/>
              <a:uFillTx/>
              <a:latin typeface="Roboto" panose="02000000000000000000" pitchFamily="2" charset="0"/>
            </a:endParaRPr>
          </a:p>
        </p:txBody>
      </p:sp>
      <p:sp>
        <p:nvSpPr>
          <p:cNvPr id="14" name="Content Placeholder 2">
            <a:extLst>
              <a:ext uri="{FF2B5EF4-FFF2-40B4-BE49-F238E27FC236}">
                <a16:creationId xmlns:a16="http://schemas.microsoft.com/office/drawing/2014/main" id="{475FB801-D23B-4A6D-BC03-542A696C123B}"/>
              </a:ext>
            </a:extLst>
          </p:cNvPr>
          <p:cNvSpPr txBox="1">
            <a:spLocks/>
          </p:cNvSpPr>
          <p:nvPr/>
        </p:nvSpPr>
        <p:spPr>
          <a:xfrm>
            <a:off x="4161408" y="1166391"/>
            <a:ext cx="3866802" cy="657927"/>
          </a:xfrm>
          <a:prstGeom prst="rect">
            <a:avLst/>
          </a:prstGeom>
        </p:spPr>
        <p:txBody>
          <a:bodyPr vert="horz" lIns="91440" tIns="45720" rIns="91440" bIns="45720" rtlCol="0" anchor="t">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prstClr val="black">
                    <a:lumMod val="85000"/>
                    <a:lumOff val="15000"/>
                  </a:prstClr>
                </a:solidFill>
                <a:effectLst/>
                <a:uLnTx/>
                <a:uFillTx/>
                <a:latin typeface="Roboto"/>
                <a:ea typeface="Roboto"/>
              </a:rPr>
              <a:t>What expertise exists at Penn State in </a:t>
            </a:r>
            <a:r>
              <a:rPr kumimoji="0" lang="en-US" sz="1400" b="1" i="0" u="none" strike="noStrike" kern="1200" cap="none" spc="0" normalizeH="0" baseline="0" noProof="0" dirty="0">
                <a:ln>
                  <a:noFill/>
                </a:ln>
                <a:solidFill>
                  <a:srgbClr val="A8C8EA"/>
                </a:solidFill>
                <a:effectLst/>
                <a:uLnTx/>
                <a:uFillTx/>
                <a:latin typeface="Roboto"/>
                <a:ea typeface="Roboto"/>
              </a:rPr>
              <a:t>extreme heat and health, wellbeing, &amp; lifestyle</a:t>
            </a:r>
            <a:r>
              <a:rPr kumimoji="0" lang="en-US" sz="1400" b="0" i="0" u="none" strike="noStrike" kern="1200" cap="none" spc="0" normalizeH="0" baseline="0" noProof="0" dirty="0">
                <a:ln>
                  <a:noFill/>
                </a:ln>
                <a:solidFill>
                  <a:prstClr val="black"/>
                </a:solidFill>
                <a:effectLst/>
                <a:uLnTx/>
                <a:uFillTx/>
                <a:latin typeface="Roboto"/>
                <a:ea typeface="Roboto"/>
              </a:rPr>
              <a:t>?</a:t>
            </a:r>
            <a:endParaRPr kumimoji="0" lang="en-US" sz="2800" b="1" i="0" u="none" strike="noStrike" kern="1200" cap="none" spc="0" normalizeH="0" baseline="0" noProof="0" dirty="0">
              <a:ln>
                <a:noFill/>
              </a:ln>
              <a:solidFill>
                <a:prstClr val="black"/>
              </a:solidFill>
              <a:effectLst/>
              <a:uLnTx/>
              <a:uFillTx/>
              <a:latin typeface="Roboto"/>
              <a:ea typeface="Roboto"/>
            </a:endParaRPr>
          </a:p>
        </p:txBody>
      </p:sp>
      <p:cxnSp>
        <p:nvCxnSpPr>
          <p:cNvPr id="15" name="Straight Connector 14">
            <a:extLst>
              <a:ext uri="{FF2B5EF4-FFF2-40B4-BE49-F238E27FC236}">
                <a16:creationId xmlns:a16="http://schemas.microsoft.com/office/drawing/2014/main" id="{EFAB4B53-F95D-4F75-9653-B633A6E9E525}"/>
              </a:ext>
            </a:extLst>
          </p:cNvPr>
          <p:cNvCxnSpPr>
            <a:cxnSpLocks/>
          </p:cNvCxnSpPr>
          <p:nvPr/>
        </p:nvCxnSpPr>
        <p:spPr>
          <a:xfrm>
            <a:off x="4073549" y="1206733"/>
            <a:ext cx="0" cy="4845524"/>
          </a:xfrm>
          <a:prstGeom prst="line">
            <a:avLst/>
          </a:prstGeom>
        </p:spPr>
        <p:style>
          <a:lnRef idx="1">
            <a:schemeClr val="accent1"/>
          </a:lnRef>
          <a:fillRef idx="0">
            <a:schemeClr val="accent1"/>
          </a:fillRef>
          <a:effectRef idx="0">
            <a:schemeClr val="accent1"/>
          </a:effectRef>
          <a:fontRef idx="minor">
            <a:schemeClr val="tx1"/>
          </a:fontRef>
        </p:style>
      </p:cxnSp>
      <p:sp>
        <p:nvSpPr>
          <p:cNvPr id="22" name="Content Placeholder 2">
            <a:extLst>
              <a:ext uri="{FF2B5EF4-FFF2-40B4-BE49-F238E27FC236}">
                <a16:creationId xmlns:a16="http://schemas.microsoft.com/office/drawing/2014/main" id="{1C8F8AD6-7CEF-467C-99CC-C2916C7E64DB}"/>
              </a:ext>
            </a:extLst>
          </p:cNvPr>
          <p:cNvSpPr txBox="1">
            <a:spLocks/>
          </p:cNvSpPr>
          <p:nvPr/>
        </p:nvSpPr>
        <p:spPr>
          <a:xfrm>
            <a:off x="8193440" y="1173971"/>
            <a:ext cx="4075021" cy="65560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a:ln>
                  <a:noFill/>
                </a:ln>
                <a:solidFill>
                  <a:prstClr val="black">
                    <a:lumMod val="85000"/>
                    <a:lumOff val="15000"/>
                  </a:prstClr>
                </a:solidFill>
                <a:effectLst/>
                <a:uLnTx/>
                <a:uFillTx/>
                <a:latin typeface="Roboto"/>
                <a:ea typeface="Roboto"/>
              </a:rPr>
              <a:t>Where do we typically find </a:t>
            </a:r>
            <a:r>
              <a:rPr kumimoji="0" lang="en-US" sz="1400" b="1" i="0" u="none" strike="noStrike" kern="1200" cap="none" spc="0" normalizeH="0" baseline="0" noProof="0">
                <a:ln>
                  <a:noFill/>
                </a:ln>
                <a:solidFill>
                  <a:srgbClr val="A8C8EA"/>
                </a:solidFill>
                <a:effectLst/>
                <a:uLnTx/>
                <a:uFillTx/>
                <a:latin typeface="Roboto"/>
                <a:ea typeface="Roboto"/>
              </a:rPr>
              <a:t>funding </a:t>
            </a:r>
            <a:r>
              <a:rPr kumimoji="0" lang="en-US" sz="1400" b="0" i="0" u="none" strike="noStrike" kern="1200" cap="none" spc="0" normalizeH="0" baseline="0" noProof="0">
                <a:ln>
                  <a:noFill/>
                </a:ln>
                <a:solidFill>
                  <a:prstClr val="black"/>
                </a:solidFill>
                <a:effectLst/>
                <a:uLnTx/>
                <a:uFillTx/>
                <a:latin typeface="Roboto"/>
                <a:ea typeface="Roboto"/>
              </a:rPr>
              <a:t>for this work</a:t>
            </a:r>
            <a:r>
              <a:rPr kumimoji="0" lang="en-US" sz="1400" b="0" i="0" u="none" strike="noStrike" kern="1200" cap="none" spc="0" normalizeH="0" baseline="0" noProof="0">
                <a:ln>
                  <a:noFill/>
                </a:ln>
                <a:solidFill>
                  <a:prstClr val="black">
                    <a:lumMod val="85000"/>
                    <a:lumOff val="15000"/>
                  </a:prstClr>
                </a:solidFill>
                <a:effectLst/>
                <a:uLnTx/>
                <a:uFillTx/>
                <a:latin typeface="Roboto"/>
                <a:ea typeface="Roboto"/>
              </a:rPr>
              <a:t>?</a:t>
            </a:r>
            <a:endParaRPr kumimoji="0" lang="en-US" sz="2800" b="0" i="0" u="none" strike="noStrike" kern="1200" cap="none" spc="0" normalizeH="0" baseline="0" noProof="0">
              <a:ln>
                <a:noFill/>
              </a:ln>
              <a:solidFill>
                <a:prstClr val="black">
                  <a:lumMod val="85000"/>
                  <a:lumOff val="15000"/>
                </a:prstClr>
              </a:solidFill>
              <a:effectLst/>
              <a:uLnTx/>
              <a:uFillTx/>
              <a:latin typeface="Roboto" panose="02000000000000000000" pitchFamily="2" charset="0"/>
            </a:endParaRPr>
          </a:p>
        </p:txBody>
      </p:sp>
      <p:cxnSp>
        <p:nvCxnSpPr>
          <p:cNvPr id="32" name="Straight Connector 31">
            <a:extLst>
              <a:ext uri="{FF2B5EF4-FFF2-40B4-BE49-F238E27FC236}">
                <a16:creationId xmlns:a16="http://schemas.microsoft.com/office/drawing/2014/main" id="{FCEA8D21-ED3E-4C6E-B9AE-1A4A04FE24A2}"/>
              </a:ext>
            </a:extLst>
          </p:cNvPr>
          <p:cNvCxnSpPr>
            <a:cxnSpLocks/>
          </p:cNvCxnSpPr>
          <p:nvPr/>
        </p:nvCxnSpPr>
        <p:spPr>
          <a:xfrm>
            <a:off x="8152828" y="1166627"/>
            <a:ext cx="0" cy="4845524"/>
          </a:xfrm>
          <a:prstGeom prst="line">
            <a:avLst/>
          </a:prstGeom>
        </p:spPr>
        <p:style>
          <a:lnRef idx="1">
            <a:schemeClr val="accent1"/>
          </a:lnRef>
          <a:fillRef idx="0">
            <a:schemeClr val="accent1"/>
          </a:fillRef>
          <a:effectRef idx="0">
            <a:schemeClr val="accent1"/>
          </a:effectRef>
          <a:fontRef idx="minor">
            <a:schemeClr val="tx1"/>
          </a:fontRef>
        </p:style>
      </p:cxnSp>
      <p:sp>
        <p:nvSpPr>
          <p:cNvPr id="17" name="Content Placeholder 2">
            <a:extLst>
              <a:ext uri="{FF2B5EF4-FFF2-40B4-BE49-F238E27FC236}">
                <a16:creationId xmlns:a16="http://schemas.microsoft.com/office/drawing/2014/main" id="{5B3511FD-4FF6-4B19-BB5C-43F8E1EFEAE2}"/>
              </a:ext>
            </a:extLst>
          </p:cNvPr>
          <p:cNvSpPr txBox="1">
            <a:spLocks/>
          </p:cNvSpPr>
          <p:nvPr/>
        </p:nvSpPr>
        <p:spPr>
          <a:xfrm>
            <a:off x="8214047" y="1797636"/>
            <a:ext cx="3977949" cy="559347"/>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prstClr val="black">
                    <a:lumMod val="85000"/>
                    <a:lumOff val="15000"/>
                  </a:prstClr>
                </a:solidFill>
                <a:effectLst/>
                <a:uLnTx/>
                <a:uFillTx/>
                <a:latin typeface="Roboto"/>
                <a:ea typeface="Roboto"/>
              </a:rPr>
              <a:t>How does this impact </a:t>
            </a:r>
            <a:r>
              <a:rPr kumimoji="0" lang="en-US" sz="1400" b="1" i="0" u="none" strike="noStrike" kern="1200" cap="none" spc="0" normalizeH="0" baseline="0" noProof="0" dirty="0">
                <a:ln>
                  <a:noFill/>
                </a:ln>
                <a:solidFill>
                  <a:srgbClr val="A8C8EA"/>
                </a:solidFill>
                <a:effectLst/>
                <a:uLnTx/>
                <a:uFillTx/>
                <a:latin typeface="Roboto"/>
                <a:ea typeface="Roboto"/>
              </a:rPr>
              <a:t>environmental justice</a:t>
            </a:r>
            <a:r>
              <a:rPr kumimoji="0" lang="en-US" sz="1400" b="0" i="0" u="none" strike="noStrike" kern="1200" cap="none" spc="0" normalizeH="0" baseline="0" noProof="0" dirty="0">
                <a:ln>
                  <a:noFill/>
                </a:ln>
                <a:solidFill>
                  <a:prstClr val="black">
                    <a:lumMod val="85000"/>
                    <a:lumOff val="15000"/>
                  </a:prstClr>
                </a:solidFill>
                <a:effectLst/>
                <a:uLnTx/>
                <a:uFillTx/>
                <a:latin typeface="Roboto"/>
                <a:ea typeface="Roboto"/>
              </a:rPr>
              <a:t>?</a:t>
            </a:r>
            <a:endParaRPr kumimoji="0" lang="en-US" sz="2800" b="0" i="0" u="none" strike="noStrike" kern="1200" cap="none" spc="0" normalizeH="0" baseline="0" noProof="0" dirty="0">
              <a:ln>
                <a:noFill/>
              </a:ln>
              <a:solidFill>
                <a:prstClr val="black">
                  <a:lumMod val="85000"/>
                  <a:lumOff val="15000"/>
                </a:prstClr>
              </a:solidFill>
              <a:effectLst/>
              <a:uLnTx/>
              <a:uFillTx/>
              <a:latin typeface="Roboto" panose="02000000000000000000" pitchFamily="2" charset="0"/>
            </a:endParaRPr>
          </a:p>
        </p:txBody>
      </p:sp>
      <p:sp>
        <p:nvSpPr>
          <p:cNvPr id="19" name="Content Placeholder 2">
            <a:extLst>
              <a:ext uri="{FF2B5EF4-FFF2-40B4-BE49-F238E27FC236}">
                <a16:creationId xmlns:a16="http://schemas.microsoft.com/office/drawing/2014/main" id="{5EE32637-C4B0-452A-85F5-0C02B260844B}"/>
              </a:ext>
            </a:extLst>
          </p:cNvPr>
          <p:cNvSpPr txBox="1">
            <a:spLocks/>
          </p:cNvSpPr>
          <p:nvPr/>
        </p:nvSpPr>
        <p:spPr>
          <a:xfrm>
            <a:off x="4157237" y="3649255"/>
            <a:ext cx="3954980" cy="406310"/>
          </a:xfrm>
          <a:prstGeom prst="rect">
            <a:avLst/>
          </a:prstGeom>
        </p:spPr>
        <p:txBody>
          <a:bodyPr vert="horz" lIns="91440" tIns="45720" rIns="91440" bIns="45720" rtlCol="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lumMod val="85000"/>
                    <a:lumOff val="15000"/>
                  </a:schemeClr>
                </a:solidFill>
                <a:latin typeface="Roboto" panose="02000000000000000000" pitchFamily="2" charset="0"/>
                <a:ea typeface="Roboto" panose="02000000000000000000" pitchFamily="2" charset="0"/>
                <a:cs typeface="Roboto" panose="02000000000000000000" pitchFamily="2"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400" b="0" i="0" u="none" strike="noStrike" kern="1200" cap="none" spc="0" normalizeH="0" baseline="0" noProof="0" dirty="0">
                <a:ln>
                  <a:noFill/>
                </a:ln>
                <a:solidFill>
                  <a:prstClr val="black">
                    <a:lumMod val="85000"/>
                    <a:lumOff val="15000"/>
                  </a:prstClr>
                </a:solidFill>
                <a:effectLst/>
                <a:uLnTx/>
                <a:uFillTx/>
                <a:latin typeface="Roboto"/>
                <a:ea typeface="Roboto"/>
              </a:rPr>
              <a:t>What </a:t>
            </a:r>
            <a:r>
              <a:rPr kumimoji="0" lang="en-US" sz="1400" b="1" i="0" u="none" strike="noStrike" kern="1200" cap="none" spc="0" normalizeH="0" baseline="0" noProof="0" dirty="0">
                <a:ln>
                  <a:noFill/>
                </a:ln>
                <a:solidFill>
                  <a:srgbClr val="A8C8EA"/>
                </a:solidFill>
                <a:effectLst/>
                <a:uLnTx/>
                <a:uFillTx/>
                <a:latin typeface="Roboto"/>
                <a:ea typeface="Roboto"/>
              </a:rPr>
              <a:t>policy</a:t>
            </a:r>
            <a:r>
              <a:rPr kumimoji="0" lang="en-US" sz="1400" b="0" i="0" u="none" strike="noStrike" kern="1200" cap="none" spc="0" normalizeH="0" baseline="0" noProof="0" dirty="0">
                <a:ln>
                  <a:noFill/>
                </a:ln>
                <a:solidFill>
                  <a:prstClr val="black">
                    <a:lumMod val="85000"/>
                    <a:lumOff val="15000"/>
                  </a:prstClr>
                </a:solidFill>
                <a:effectLst/>
                <a:uLnTx/>
                <a:uFillTx/>
                <a:latin typeface="Roboto"/>
                <a:ea typeface="Roboto"/>
              </a:rPr>
              <a:t> questions should be considered?</a:t>
            </a:r>
            <a:endParaRPr kumimoji="0" lang="en-US" sz="1400" b="0" i="0" u="none" strike="noStrike" kern="1200" cap="none" spc="0" normalizeH="0" baseline="0" noProof="0" dirty="0">
              <a:ln>
                <a:noFill/>
              </a:ln>
              <a:solidFill>
                <a:prstClr val="black">
                  <a:lumMod val="85000"/>
                  <a:lumOff val="15000"/>
                </a:prstClr>
              </a:solidFill>
              <a:effectLst/>
              <a:uLnTx/>
              <a:uFillTx/>
              <a:latin typeface="Roboto" panose="02000000000000000000" pitchFamily="2" charset="0"/>
            </a:endParaRPr>
          </a:p>
        </p:txBody>
      </p:sp>
      <p:sp>
        <p:nvSpPr>
          <p:cNvPr id="23" name="TextBox 22">
            <a:extLst>
              <a:ext uri="{FF2B5EF4-FFF2-40B4-BE49-F238E27FC236}">
                <a16:creationId xmlns:a16="http://schemas.microsoft.com/office/drawing/2014/main" id="{C24F00A4-353D-0942-99D0-12C1C58E820B}"/>
              </a:ext>
            </a:extLst>
          </p:cNvPr>
          <p:cNvSpPr txBox="1"/>
          <p:nvPr/>
        </p:nvSpPr>
        <p:spPr>
          <a:xfrm>
            <a:off x="4406824" y="1829687"/>
            <a:ext cx="3251048" cy="1938992"/>
          </a:xfrm>
          <a:prstGeom prst="rect">
            <a:avLst/>
          </a:prstGeom>
          <a:noFill/>
        </p:spPr>
        <p:txBody>
          <a:bodyPr wrap="square" lIns="91440" tIns="45720" rIns="91440" bIns="45720" rtlCol="0" anchor="t">
            <a:spAutoFit/>
          </a:bodyPr>
          <a:lstStyle/>
          <a:p>
            <a:pPr marL="123825" marR="0" lvl="0" indent="-1238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200" dirty="0">
                <a:solidFill>
                  <a:prstClr val="black"/>
                </a:solidFill>
                <a:latin typeface="Calibri" panose="020F0502020204030204"/>
                <a:ea typeface="+mn-lt"/>
                <a:cs typeface="Calibri" panose="020F0502020204030204"/>
              </a:rPr>
              <a:t>Environment public health tracking program to look at discharges and admissions regarding heat related issues</a:t>
            </a:r>
          </a:p>
          <a:p>
            <a:pPr marL="581025" lvl="1" indent="-123825">
              <a:buFont typeface="Arial" panose="020B0604020202020204" pitchFamily="34" charset="0"/>
              <a:buChar char="•"/>
              <a:defRPr/>
            </a:pPr>
            <a:r>
              <a:rPr kumimoji="0" lang="en-US"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Unsure if Penn State is part of that program</a:t>
            </a:r>
          </a:p>
          <a:p>
            <a:pPr marL="123825" indent="-123825">
              <a:buFont typeface="Arial" panose="020B0604020202020204" pitchFamily="34" charset="0"/>
              <a:buChar char="•"/>
              <a:defRPr/>
            </a:pPr>
            <a:r>
              <a:rPr lang="en-US" sz="1200" dirty="0">
                <a:solidFill>
                  <a:prstClr val="black"/>
                </a:solidFill>
                <a:ea typeface="+mn-lt"/>
                <a:cs typeface="Calibri" panose="020F0502020204030204"/>
              </a:rPr>
              <a:t>Jeremy Hoffman in Richmond who has done a lot of research on heat mapping and heat science</a:t>
            </a:r>
          </a:p>
          <a:p>
            <a:pPr marL="581025" lvl="1" indent="-123825">
              <a:buFont typeface="Arial" panose="020B0604020202020204" pitchFamily="34" charset="0"/>
              <a:buChar char="•"/>
              <a:defRPr/>
            </a:pPr>
            <a:r>
              <a:rPr lang="en-US" sz="1200" dirty="0">
                <a:solidFill>
                  <a:prstClr val="black"/>
                </a:solidFill>
                <a:ea typeface="+mn-lt"/>
                <a:cs typeface="Calibri" panose="020F0502020204030204"/>
              </a:rPr>
              <a:t>National climate assessment</a:t>
            </a:r>
            <a:r>
              <a:rPr kumimoji="0" lang="en-US" sz="12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 </a:t>
            </a:r>
            <a:endParaRPr kumimoji="0" lang="en-US" sz="1200" b="0" i="0" u="none" strike="noStrike" kern="1200" cap="none" spc="0" normalizeH="0" baseline="0" noProof="0" dirty="0">
              <a:ln>
                <a:noFill/>
              </a:ln>
              <a:solidFill>
                <a:prstClr val="black"/>
              </a:solidFill>
              <a:effectLst/>
              <a:uLnTx/>
              <a:uFillTx/>
              <a:latin typeface="Calibri" panose="020F0502020204030204"/>
              <a:ea typeface="Calibri"/>
              <a:cs typeface="Calibr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Calibri"/>
              <a:cs typeface="Calibri"/>
            </a:endParaRPr>
          </a:p>
        </p:txBody>
      </p:sp>
      <p:sp>
        <p:nvSpPr>
          <p:cNvPr id="26" name="TextBox 25">
            <a:extLst>
              <a:ext uri="{FF2B5EF4-FFF2-40B4-BE49-F238E27FC236}">
                <a16:creationId xmlns:a16="http://schemas.microsoft.com/office/drawing/2014/main" id="{C925CD95-1F2A-7EDB-0FD0-50C3C9064E73}"/>
              </a:ext>
            </a:extLst>
          </p:cNvPr>
          <p:cNvSpPr txBox="1"/>
          <p:nvPr/>
        </p:nvSpPr>
        <p:spPr>
          <a:xfrm>
            <a:off x="311080" y="2060519"/>
            <a:ext cx="3251048" cy="4108817"/>
          </a:xfrm>
          <a:prstGeom prst="rect">
            <a:avLst/>
          </a:prstGeom>
          <a:noFill/>
        </p:spPr>
        <p:txBody>
          <a:bodyPr wrap="square" lIns="91440" tIns="45720" rIns="91440" bIns="45720" rtlCol="0" anchor="t">
            <a:spAutoFit/>
          </a:bodyPr>
          <a:lstStyle/>
          <a:p>
            <a:pPr marL="123825" marR="0" lvl="0" indent="-1238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solidFill>
                  <a:prstClr val="black"/>
                </a:solidFill>
                <a:latin typeface="Calibri" panose="020F0502020204030204"/>
                <a:ea typeface="+mn-lt"/>
                <a:cs typeface="Calibri" panose="020F0502020204030204"/>
              </a:rPr>
              <a:t>Research on heat and how it affects preterm birth, stillbirth, and other birth issues?</a:t>
            </a:r>
          </a:p>
          <a:p>
            <a:pPr marL="123825" marR="0" lvl="0" indent="-1238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How do we develop systems where people are aware of the risks of heat? </a:t>
            </a:r>
          </a:p>
          <a:p>
            <a:pPr marL="123825" marR="0" lvl="0" indent="-1238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900" dirty="0">
                <a:solidFill>
                  <a:prstClr val="black"/>
                </a:solidFill>
                <a:latin typeface="Calibri" panose="020F0502020204030204"/>
                <a:ea typeface="+mn-lt"/>
                <a:cs typeface="Calibri" panose="020F0502020204030204"/>
              </a:rPr>
              <a:t>How do we quantify the economic impacts of heat</a:t>
            </a:r>
          </a:p>
          <a:p>
            <a:pPr marL="581025" lvl="1" indent="-123825">
              <a:buFont typeface="Arial" panose="020B0604020202020204" pitchFamily="34" charset="0"/>
              <a:buChar char="•"/>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An increase in x degrees causes an increase in x amount of money spent on the electric grid</a:t>
            </a:r>
          </a:p>
          <a:p>
            <a:pPr marL="581025" lvl="1" indent="-123825">
              <a:buFont typeface="Arial" panose="020B0604020202020204" pitchFamily="34" charset="0"/>
              <a:buChar char="•"/>
              <a:defRPr/>
            </a:pPr>
            <a:r>
              <a:rPr lang="en-US" sz="900" dirty="0">
                <a:solidFill>
                  <a:prstClr val="black"/>
                </a:solidFill>
                <a:latin typeface="Calibri" panose="020F0502020204030204"/>
                <a:ea typeface="+mn-lt"/>
                <a:cs typeface="Calibri" panose="020F0502020204030204"/>
              </a:rPr>
              <a:t>Can we quantify or create some metric where an increase in so many degrees causes an increase in construction worker disease or sickness</a:t>
            </a:r>
          </a:p>
          <a:p>
            <a:pPr marL="581025" lvl="1" indent="-123825">
              <a:buFont typeface="Arial" panose="020B0604020202020204" pitchFamily="34" charset="0"/>
              <a:buChar char="•"/>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Increased cost of </a:t>
            </a:r>
            <a:r>
              <a:rPr lang="en-US" sz="900" dirty="0">
                <a:solidFill>
                  <a:prstClr val="black"/>
                </a:solidFill>
                <a:latin typeface="Calibri" panose="020F0502020204030204"/>
                <a:ea typeface="+mn-lt"/>
                <a:cs typeface="Calibri" panose="020F0502020204030204"/>
              </a:rPr>
              <a:t>hospital visits for those suffering from increased heat stroke? </a:t>
            </a:r>
          </a:p>
          <a:p>
            <a:pPr marL="123825" indent="-123825">
              <a:buFont typeface="Arial" panose="020B0604020202020204" pitchFamily="34" charset="0"/>
              <a:buChar char="•"/>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Effect on heat and how that affects rates of chronic disease or rates of chronic disease symptoms</a:t>
            </a:r>
          </a:p>
          <a:p>
            <a:pPr marL="123825" indent="-123825">
              <a:buFont typeface="Arial" panose="020B0604020202020204" pitchFamily="34" charset="0"/>
              <a:buChar char="•"/>
              <a:defRPr/>
            </a:pPr>
            <a:r>
              <a:rPr lang="en-US" sz="900" dirty="0">
                <a:solidFill>
                  <a:prstClr val="black"/>
                </a:solidFill>
                <a:latin typeface="Calibri" panose="020F0502020204030204"/>
                <a:ea typeface="+mn-lt"/>
                <a:cs typeface="Calibri" panose="020F0502020204030204"/>
              </a:rPr>
              <a:t>Effects of heat on vulnerable populations</a:t>
            </a:r>
          </a:p>
          <a:p>
            <a:pPr marL="581025" lvl="1" indent="-123825">
              <a:buFont typeface="Arial" panose="020B0604020202020204" pitchFamily="34" charset="0"/>
              <a:buChar char="•"/>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Elderly living alone</a:t>
            </a:r>
          </a:p>
          <a:p>
            <a:pPr marL="581025" lvl="1" indent="-123825">
              <a:buFont typeface="Arial" panose="020B0604020202020204" pitchFamily="34" charset="0"/>
              <a:buChar char="•"/>
              <a:defRPr/>
            </a:pPr>
            <a:r>
              <a:rPr lang="en-US" sz="900" dirty="0">
                <a:solidFill>
                  <a:prstClr val="black"/>
                </a:solidFill>
                <a:latin typeface="Calibri" panose="020F0502020204030204"/>
                <a:ea typeface="+mn-lt"/>
                <a:cs typeface="Calibri" panose="020F0502020204030204"/>
              </a:rPr>
              <a:t>Those who may not be able to speak English proficiently </a:t>
            </a:r>
          </a:p>
          <a:p>
            <a:pPr marL="123825" indent="-123825">
              <a:buFont typeface="Arial" panose="020B0604020202020204" pitchFamily="34" charset="0"/>
              <a:buChar char="•"/>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Impacts of heat on houseless people and how to overcome those issues</a:t>
            </a:r>
          </a:p>
          <a:p>
            <a:pPr marL="581025" lvl="1" indent="-123825">
              <a:buFont typeface="Arial" panose="020B0604020202020204" pitchFamily="34" charset="0"/>
              <a:buChar char="•"/>
              <a:defRPr/>
            </a:pPr>
            <a:r>
              <a:rPr lang="en-US" sz="900" dirty="0">
                <a:solidFill>
                  <a:prstClr val="black"/>
                </a:solidFill>
                <a:latin typeface="Calibri" panose="020F0502020204030204"/>
                <a:ea typeface="+mn-lt"/>
                <a:cs typeface="Calibri" panose="020F0502020204030204"/>
              </a:rPr>
              <a:t>Look at the storm research center to look at past heat index research</a:t>
            </a:r>
          </a:p>
          <a:p>
            <a:pPr marL="123825" indent="-123825">
              <a:buFont typeface="Arial" panose="020B0604020202020204" pitchFamily="34" charset="0"/>
              <a:buChar char="•"/>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How many days should we research out </a:t>
            </a:r>
            <a:r>
              <a:rPr lang="en-US" sz="900" dirty="0">
                <a:solidFill>
                  <a:prstClr val="black"/>
                </a:solidFill>
                <a:latin typeface="Calibri" panose="020F0502020204030204"/>
                <a:ea typeface="+mn-lt"/>
                <a:cs typeface="Calibri" panose="020F0502020204030204"/>
              </a:rPr>
              <a:t>after a heat event? </a:t>
            </a:r>
          </a:p>
          <a:p>
            <a:pPr marL="581025" lvl="1" indent="-123825">
              <a:buFont typeface="Arial" panose="020B0604020202020204" pitchFamily="34" charset="0"/>
              <a:buChar char="•"/>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Depends on duration of heat wave</a:t>
            </a:r>
          </a:p>
          <a:p>
            <a:pPr marL="581025" lvl="1" indent="-123825">
              <a:buFont typeface="Arial" panose="020B0604020202020204" pitchFamily="34" charset="0"/>
              <a:buChar char="•"/>
              <a:defRPr/>
            </a:pPr>
            <a:r>
              <a:rPr lang="en-US" sz="900" dirty="0">
                <a:solidFill>
                  <a:prstClr val="black"/>
                </a:solidFill>
                <a:latin typeface="Calibri" panose="020F0502020204030204"/>
                <a:ea typeface="+mn-lt"/>
                <a:cs typeface="Calibri" panose="020F0502020204030204"/>
              </a:rPr>
              <a:t>Heat wave issues tend to be more acute, so look at up to a week</a:t>
            </a:r>
          </a:p>
          <a:p>
            <a:pPr marL="123825" indent="-123825">
              <a:buFont typeface="Arial" panose="020B0604020202020204" pitchFamily="34" charset="0"/>
              <a:buChar char="•"/>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Compare rates of ambulance calls when exposed to </a:t>
            </a:r>
            <a:r>
              <a:rPr lang="en-US" sz="900" dirty="0">
                <a:solidFill>
                  <a:prstClr val="black"/>
                </a:solidFill>
                <a:latin typeface="Calibri" panose="020F0502020204030204"/>
                <a:ea typeface="+mn-lt"/>
                <a:cs typeface="Calibri" panose="020F0502020204030204"/>
              </a:rPr>
              <a:t>extreme heat vs normal temperatures</a:t>
            </a:r>
          </a:p>
          <a:p>
            <a:pPr marL="581025" lvl="1" indent="-123825">
              <a:buFont typeface="Arial" panose="020B0604020202020204" pitchFamily="34" charset="0"/>
              <a:buChar char="•"/>
              <a:defRPr/>
            </a:pPr>
            <a:r>
              <a:rPr kumimoji="0" lang="en-US" sz="90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Possibly focused on red lined areas </a:t>
            </a:r>
            <a:endParaRPr kumimoji="0" lang="en-US" sz="900" b="0" i="0" u="none" strike="noStrike" kern="1200" cap="none" spc="0" normalizeH="0" baseline="0" noProof="0" dirty="0">
              <a:ln>
                <a:noFill/>
              </a:ln>
              <a:solidFill>
                <a:prstClr val="black"/>
              </a:solidFill>
              <a:effectLst/>
              <a:uLnTx/>
              <a:uFillTx/>
              <a:latin typeface="Calibri" panose="020F0502020204030204"/>
              <a:ea typeface="Calibri"/>
              <a:cs typeface="Calibri"/>
            </a:endParaRPr>
          </a:p>
        </p:txBody>
      </p:sp>
      <p:sp>
        <p:nvSpPr>
          <p:cNvPr id="27" name="TextBox 26">
            <a:extLst>
              <a:ext uri="{FF2B5EF4-FFF2-40B4-BE49-F238E27FC236}">
                <a16:creationId xmlns:a16="http://schemas.microsoft.com/office/drawing/2014/main" id="{60B8265A-267E-8961-2A00-062E568584AD}"/>
              </a:ext>
            </a:extLst>
          </p:cNvPr>
          <p:cNvSpPr txBox="1"/>
          <p:nvPr/>
        </p:nvSpPr>
        <p:spPr>
          <a:xfrm>
            <a:off x="8277447" y="2154691"/>
            <a:ext cx="3603473" cy="4316566"/>
          </a:xfrm>
          <a:prstGeom prst="rect">
            <a:avLst/>
          </a:prstGeom>
          <a:noFill/>
        </p:spPr>
        <p:txBody>
          <a:bodyPr wrap="square" lIns="91440" tIns="45720" rIns="91440" bIns="45720" rtlCol="0" anchor="t">
            <a:spAutoFit/>
          </a:bodyPr>
          <a:lstStyle/>
          <a:p>
            <a:pPr marL="123825" marR="0" lvl="0" indent="-1238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050" dirty="0">
                <a:solidFill>
                  <a:prstClr val="black"/>
                </a:solidFill>
                <a:latin typeface="Calibri" panose="020F0502020204030204"/>
                <a:ea typeface="+mn-lt"/>
                <a:cs typeface="Calibri" panose="020F0502020204030204"/>
              </a:rPr>
              <a:t>There is a lack of heat infrastructure in northern cities, leading to more issues as our temperature increases</a:t>
            </a:r>
          </a:p>
          <a:p>
            <a:pPr marL="123825" marR="0" lvl="0" indent="-1238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Extreme heat can exacerbate air quality issues,</a:t>
            </a:r>
            <a:r>
              <a:rPr lang="en-US" sz="1050" dirty="0">
                <a:solidFill>
                  <a:prstClr val="black"/>
                </a:solidFill>
                <a:latin typeface="Calibri" panose="020F0502020204030204"/>
                <a:ea typeface="+mn-lt"/>
                <a:cs typeface="Calibri" panose="020F0502020204030204"/>
              </a:rPr>
              <a:t> especially in cities</a:t>
            </a:r>
          </a:p>
          <a:p>
            <a:pPr marL="123825" marR="0" lvl="0" indent="-1238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Extreme heat can cause an increased usage of water. This can </a:t>
            </a:r>
            <a:r>
              <a:rPr lang="en-US" sz="1050" dirty="0">
                <a:solidFill>
                  <a:prstClr val="black"/>
                </a:solidFill>
                <a:latin typeface="Calibri" panose="020F0502020204030204"/>
                <a:ea typeface="+mn-lt"/>
                <a:cs typeface="Calibri" panose="020F0502020204030204"/>
              </a:rPr>
              <a:t>raise water bills and if people don’t have access to clean water, this can cause medical issues</a:t>
            </a:r>
          </a:p>
          <a:p>
            <a:pPr marL="123825" marR="0" lvl="0" indent="-1238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How do cities grow and change when exposed to extreme heat? </a:t>
            </a:r>
          </a:p>
          <a:p>
            <a:pPr marL="581025" lvl="1" indent="-123825">
              <a:buFont typeface="Arial" panose="020B0604020202020204" pitchFamily="34" charset="0"/>
              <a:buChar char="•"/>
              <a:defRPr/>
            </a:pPr>
            <a:r>
              <a:rPr lang="en-US" sz="1050" dirty="0">
                <a:solidFill>
                  <a:prstClr val="black"/>
                </a:solidFill>
                <a:latin typeface="Calibri" panose="020F0502020204030204"/>
                <a:ea typeface="+mn-lt"/>
                <a:cs typeface="Calibri" panose="020F0502020204030204"/>
              </a:rPr>
              <a:t>How can we model cities to limit extreme heat exposure</a:t>
            </a:r>
          </a:p>
          <a:p>
            <a:pPr marL="581025" lvl="1" indent="-123825">
              <a:buFont typeface="Arial" panose="020B0604020202020204" pitchFamily="34" charset="0"/>
              <a:buChar char="•"/>
              <a:defRPr/>
            </a:pPr>
            <a:r>
              <a:rPr lang="en-US" sz="1050" dirty="0">
                <a:solidFill>
                  <a:prstClr val="black"/>
                </a:solidFill>
                <a:latin typeface="Calibri" panose="020F0502020204030204"/>
                <a:ea typeface="+mn-lt"/>
                <a:cs typeface="Calibri" panose="020F0502020204030204"/>
              </a:rPr>
              <a:t>How can city planning mitigate extreme heat and create programs to overcome those worries and issues</a:t>
            </a:r>
          </a:p>
          <a:p>
            <a:pPr marL="581025" lvl="1" indent="-123825">
              <a:buFont typeface="Arial" panose="020B0604020202020204" pitchFamily="34" charset="0"/>
              <a:buChar char="•"/>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Mitigating hazards in the neighborhoods of cities leads to worry about gentrification of said neighborhoods</a:t>
            </a:r>
          </a:p>
          <a:p>
            <a:pPr marL="581025" lvl="1" indent="-123825">
              <a:buFont typeface="Arial" panose="020B0604020202020204" pitchFamily="34" charset="0"/>
              <a:buChar char="•"/>
              <a:defRPr/>
            </a:pPr>
            <a:r>
              <a:rPr lang="en-US" sz="1050" dirty="0">
                <a:solidFill>
                  <a:prstClr val="black"/>
                </a:solidFill>
                <a:latin typeface="Calibri" panose="020F0502020204030204"/>
                <a:ea typeface="+mn-lt"/>
                <a:cs typeface="Calibri" panose="020F0502020204030204"/>
              </a:rPr>
              <a:t>How can we empower citizens of cities to do their own research into heat exposure (citizen science)</a:t>
            </a:r>
          </a:p>
          <a:p>
            <a:pPr marL="123825" indent="-123825">
              <a:buFont typeface="Arial" panose="020B0604020202020204" pitchFamily="34" charset="0"/>
              <a:buChar char="•"/>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Hurdles with citizen science? </a:t>
            </a:r>
          </a:p>
          <a:p>
            <a:pPr marL="581025" lvl="1" indent="-123825">
              <a:buFont typeface="Arial" panose="020B0604020202020204" pitchFamily="34" charset="0"/>
              <a:buChar char="•"/>
              <a:defRPr/>
            </a:pPr>
            <a:r>
              <a:rPr lang="en-US" sz="1050" dirty="0">
                <a:solidFill>
                  <a:prstClr val="black"/>
                </a:solidFill>
                <a:latin typeface="Calibri" panose="020F0502020204030204"/>
                <a:ea typeface="+mn-lt"/>
                <a:cs typeface="Calibri" panose="020F0502020204030204"/>
              </a:rPr>
              <a:t>Possible improper installation leading to skewed data</a:t>
            </a:r>
          </a:p>
          <a:p>
            <a:pPr marL="581025" lvl="1" indent="-123825">
              <a:buFont typeface="Arial" panose="020B0604020202020204" pitchFamily="34" charset="0"/>
              <a:buChar char="•"/>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Might be worried about misunderstanding o</a:t>
            </a:r>
            <a:r>
              <a:rPr lang="en-US" sz="1050" dirty="0">
                <a:solidFill>
                  <a:prstClr val="black"/>
                </a:solidFill>
                <a:latin typeface="Calibri" panose="020F0502020204030204"/>
                <a:ea typeface="+mn-lt"/>
                <a:cs typeface="Calibri" panose="020F0502020204030204"/>
              </a:rPr>
              <a:t>f data</a:t>
            </a:r>
          </a:p>
          <a:p>
            <a:pPr marL="581025" lvl="1" indent="-123825">
              <a:buFont typeface="Arial" panose="020B0604020202020204" pitchFamily="34" charset="0"/>
              <a:buChar char="•"/>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lt"/>
                <a:cs typeface="Calibri" panose="020F0502020204030204"/>
              </a:rPr>
              <a:t>Funding structures may not encourage citizen science</a:t>
            </a:r>
            <a:endPar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123825" marR="0" lvl="0" indent="-1238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200" b="0" i="0" u="none" strike="noStrike" kern="1200" cap="none" spc="0" normalizeH="0" baseline="0" noProof="0" dirty="0">
              <a:ln>
                <a:noFill/>
              </a:ln>
              <a:solidFill>
                <a:prstClr val="black"/>
              </a:solidFill>
              <a:effectLst/>
              <a:uLnTx/>
              <a:uFillTx/>
              <a:latin typeface="Calibri" panose="020F0502020204030204"/>
              <a:ea typeface="Calibri"/>
              <a:cs typeface="Calibri"/>
            </a:endParaRPr>
          </a:p>
        </p:txBody>
      </p:sp>
      <p:sp>
        <p:nvSpPr>
          <p:cNvPr id="28" name="TextBox 27">
            <a:extLst>
              <a:ext uri="{FF2B5EF4-FFF2-40B4-BE49-F238E27FC236}">
                <a16:creationId xmlns:a16="http://schemas.microsoft.com/office/drawing/2014/main" id="{1825DD02-9DD7-BE2A-612C-6D3A006E61B4}"/>
              </a:ext>
            </a:extLst>
          </p:cNvPr>
          <p:cNvSpPr txBox="1"/>
          <p:nvPr/>
        </p:nvSpPr>
        <p:spPr>
          <a:xfrm>
            <a:off x="4425356" y="3939247"/>
            <a:ext cx="3251048" cy="2585323"/>
          </a:xfrm>
          <a:prstGeom prst="rect">
            <a:avLst/>
          </a:prstGeom>
          <a:noFill/>
        </p:spPr>
        <p:txBody>
          <a:bodyPr wrap="square" lIns="91440" tIns="45720" rIns="91440" bIns="45720" rtlCol="0" anchor="t">
            <a:spAutoFit/>
          </a:bodyPr>
          <a:lstStyle/>
          <a:p>
            <a:r>
              <a:rPr lang="en-US" sz="900" u="sng" dirty="0">
                <a:hlinkClick r:id="rId3"/>
              </a:rPr>
              <a:t>https://www.cdc.gov/mmwr/volumes/71/wr/mm7124a1.htm?s_cid=mm7124a1_e&amp;ACSTrackingID=USCDC_921-DM84277&amp;ACSTrackingLabel=This%20Week%20in%20MMWR%20-%20Vol.%2071%2C%20June%2017%2C%202022&amp;deliveryName=USCDC_921-DM84277</a:t>
            </a:r>
            <a:endParaRPr lang="en-US" sz="900" dirty="0"/>
          </a:p>
          <a:p>
            <a:r>
              <a:rPr lang="en-US" sz="900" dirty="0"/>
              <a:t> </a:t>
            </a:r>
          </a:p>
          <a:p>
            <a:r>
              <a:rPr lang="en-US" sz="900" u="sng" dirty="0">
                <a:hlinkClick r:id="rId3"/>
              </a:rPr>
              <a:t>https://www.cdc.gov/mmwr/volumes/71/wr/mm7124a1.htm?s_cid=mm7124a1_e&amp;ACSTrackingID=USCDC_921-DM84277&amp;ACSTrackingLabel=This%20Week%20in%20MMWR%20-%20Vol.%2071%2C%20June%2017%2C%202022&amp;deliveryName=USCDC_921-DM84277</a:t>
            </a:r>
            <a:endParaRPr lang="en-US" sz="900" dirty="0"/>
          </a:p>
          <a:p>
            <a:r>
              <a:rPr lang="en-US" sz="900" dirty="0"/>
              <a:t> </a:t>
            </a:r>
          </a:p>
          <a:p>
            <a:r>
              <a:rPr lang="en-US" sz="900" u="sng" dirty="0">
                <a:hlinkClick r:id="rId4"/>
              </a:rPr>
              <a:t>https://nihhis.cpo.noaa.gov/Urban-Heat-Islands/Mapping-Campaigns</a:t>
            </a:r>
            <a:endParaRPr lang="en-US" sz="900" dirty="0"/>
          </a:p>
          <a:p>
            <a:pPr marL="123825" marR="0" lvl="0" indent="-12382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Calibri"/>
              <a:cs typeface="Calibri"/>
            </a:endParaRPr>
          </a:p>
        </p:txBody>
      </p:sp>
      <p:sp>
        <p:nvSpPr>
          <p:cNvPr id="3" name="TextBox 2">
            <a:extLst>
              <a:ext uri="{FF2B5EF4-FFF2-40B4-BE49-F238E27FC236}">
                <a16:creationId xmlns:a16="http://schemas.microsoft.com/office/drawing/2014/main" id="{4548DD8E-3EA8-D32B-4912-0466DAAC3EB2}"/>
              </a:ext>
            </a:extLst>
          </p:cNvPr>
          <p:cNvSpPr txBox="1"/>
          <p:nvPr/>
        </p:nvSpPr>
        <p:spPr>
          <a:xfrm>
            <a:off x="-1" y="6693122"/>
            <a:ext cx="12191997" cy="230832"/>
          </a:xfrm>
          <a:prstGeom prst="rect">
            <a:avLst/>
          </a:prstGeom>
          <a:noFill/>
        </p:spPr>
        <p:txBody>
          <a:bodyPr wrap="square" lIns="91440" tIns="45720" rIns="91440" bIns="45720" rtlCol="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prstClr val="white">
                    <a:lumMod val="95000"/>
                  </a:prstClr>
                </a:solidFill>
                <a:effectLst/>
                <a:uLnTx/>
                <a:uFillTx/>
                <a:latin typeface="Calibri" panose="020F0502020204030204"/>
                <a:ea typeface="+mn-ea"/>
                <a:cs typeface="+mn-cs"/>
              </a:rPr>
              <a:t>Health and the Built Environment Workshop Session #4: Extreme Heat. June 16, 2022</a:t>
            </a:r>
          </a:p>
        </p:txBody>
      </p:sp>
    </p:spTree>
    <p:extLst>
      <p:ext uri="{BB962C8B-B14F-4D97-AF65-F5344CB8AC3E}">
        <p14:creationId xmlns:p14="http://schemas.microsoft.com/office/powerpoint/2010/main" val="1252880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AA9B660-7FC1-4E6F-8875-E7370F7728A6}"/>
              </a:ext>
            </a:extLst>
          </p:cNvPr>
          <p:cNvSpPr txBox="1">
            <a:spLocks/>
          </p:cNvSpPr>
          <p:nvPr/>
        </p:nvSpPr>
        <p:spPr>
          <a:xfrm>
            <a:off x="385590" y="392555"/>
            <a:ext cx="12430425" cy="50323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314D64"/>
                </a:solidFill>
                <a:latin typeface="Serifa" pitchFamily="2" charset="77"/>
                <a:ea typeface="+mj-ea"/>
                <a:cs typeface="+mj-cs"/>
              </a:defRPr>
            </a:lvl1pPr>
          </a:lstStyle>
          <a:p>
            <a:r>
              <a:rPr lang="en-US" sz="4400" b="1" dirty="0">
                <a:latin typeface="Serifa"/>
              </a:rPr>
              <a:t>Full Group Discussion</a:t>
            </a:r>
            <a:r>
              <a:rPr lang="en-US" sz="2800" b="1" dirty="0">
                <a:latin typeface="Serifa"/>
              </a:rPr>
              <a:t> </a:t>
            </a:r>
            <a:r>
              <a:rPr lang="en-US" sz="2800" i="1" dirty="0">
                <a:latin typeface="Serifa"/>
              </a:rPr>
              <a:t>(50 minutes)</a:t>
            </a:r>
          </a:p>
        </p:txBody>
      </p:sp>
      <p:sp>
        <p:nvSpPr>
          <p:cNvPr id="9" name="TextBox 8">
            <a:extLst>
              <a:ext uri="{FF2B5EF4-FFF2-40B4-BE49-F238E27FC236}">
                <a16:creationId xmlns:a16="http://schemas.microsoft.com/office/drawing/2014/main" id="{03A9AF1D-1B6C-4C95-86BD-EC6F557C88C7}"/>
              </a:ext>
            </a:extLst>
          </p:cNvPr>
          <p:cNvSpPr txBox="1"/>
          <p:nvPr/>
        </p:nvSpPr>
        <p:spPr>
          <a:xfrm>
            <a:off x="360265" y="2744738"/>
            <a:ext cx="3870395" cy="3693319"/>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marL="123825" indent="-123825">
              <a:buFont typeface="Arial" panose="020B0604020202020204" pitchFamily="34" charset="0"/>
              <a:buChar char="•"/>
            </a:pPr>
            <a:r>
              <a:rPr lang="en-US" sz="900" dirty="0">
                <a:cs typeface="Calibri"/>
              </a:rPr>
              <a:t>How rapidly do humans adapt? </a:t>
            </a:r>
          </a:p>
          <a:p>
            <a:pPr marL="123825" indent="-123825">
              <a:buFont typeface="Arial" panose="020B0604020202020204" pitchFamily="34" charset="0"/>
              <a:buChar char="•"/>
            </a:pPr>
            <a:r>
              <a:rPr lang="en-US" sz="900" dirty="0">
                <a:cs typeface="Calibri"/>
              </a:rPr>
              <a:t>Penn State Center for Healthy Aging </a:t>
            </a:r>
          </a:p>
          <a:p>
            <a:pPr marL="123825" indent="-123825">
              <a:buFont typeface="Arial" panose="020B0604020202020204" pitchFamily="34" charset="0"/>
              <a:buChar char="•"/>
            </a:pPr>
            <a:r>
              <a:rPr lang="en-US" sz="900" dirty="0">
                <a:cs typeface="Calibri"/>
              </a:rPr>
              <a:t>How does human disease and common human condition impact the ability to adapt to heat? </a:t>
            </a:r>
          </a:p>
          <a:p>
            <a:pPr marL="123825" indent="-123825">
              <a:buFont typeface="Arial" panose="020B0604020202020204" pitchFamily="34" charset="0"/>
              <a:buChar char="•"/>
            </a:pPr>
            <a:r>
              <a:rPr lang="en-US" sz="900" dirty="0">
                <a:cs typeface="Calibri"/>
              </a:rPr>
              <a:t>How are buildings impacted by extreme climate events? </a:t>
            </a:r>
          </a:p>
          <a:p>
            <a:pPr marL="123825" indent="-123825">
              <a:buFont typeface="Arial" panose="020B0604020202020204" pitchFamily="34" charset="0"/>
              <a:buChar char="•"/>
            </a:pPr>
            <a:r>
              <a:rPr lang="en-US" sz="900" dirty="0">
                <a:cs typeface="Calibri"/>
              </a:rPr>
              <a:t>What does the “solution space” look like for communities and individuals? </a:t>
            </a:r>
          </a:p>
          <a:p>
            <a:pPr marL="123825" indent="-123825">
              <a:buFont typeface="Arial" panose="020B0604020202020204" pitchFamily="34" charset="0"/>
              <a:buChar char="•"/>
            </a:pPr>
            <a:r>
              <a:rPr lang="en-US" sz="900" dirty="0">
                <a:cs typeface="Calibri"/>
              </a:rPr>
              <a:t>What heat and humidity stress is most harmful to people? Extreme, average conditions (not perfect research yet)</a:t>
            </a:r>
          </a:p>
          <a:p>
            <a:pPr marL="581025" lvl="1" indent="-123825">
              <a:buFont typeface="Arial" panose="020B0604020202020204" pitchFamily="34" charset="0"/>
              <a:buChar char="•"/>
            </a:pPr>
            <a:r>
              <a:rPr lang="en-US" sz="900" dirty="0">
                <a:cs typeface="Calibri"/>
              </a:rPr>
              <a:t>Large gap to fill </a:t>
            </a:r>
          </a:p>
          <a:p>
            <a:pPr marL="581025" lvl="1" indent="-123825">
              <a:buFont typeface="Arial" panose="020B0604020202020204" pitchFamily="34" charset="0"/>
              <a:buChar char="•"/>
            </a:pPr>
            <a:r>
              <a:rPr lang="en-US" sz="900" dirty="0">
                <a:cs typeface="Calibri"/>
              </a:rPr>
              <a:t>Areas more prone to extreme heat events are often areas with less access to research funding </a:t>
            </a:r>
          </a:p>
          <a:p>
            <a:pPr marL="581025" lvl="1" indent="-123825">
              <a:buFont typeface="Arial" panose="020B0604020202020204" pitchFamily="34" charset="0"/>
              <a:buChar char="•"/>
            </a:pPr>
            <a:r>
              <a:rPr lang="en-US" sz="900" dirty="0">
                <a:cs typeface="Calibri"/>
              </a:rPr>
              <a:t>We will start studying it better once it comes here </a:t>
            </a:r>
          </a:p>
          <a:p>
            <a:pPr marL="123825" indent="-123825">
              <a:buFont typeface="Arial" panose="020B0604020202020204" pitchFamily="34" charset="0"/>
              <a:buChar char="•"/>
            </a:pPr>
            <a:r>
              <a:rPr lang="en-US" sz="900" dirty="0">
                <a:cs typeface="Calibri"/>
              </a:rPr>
              <a:t>Don’t yet understand how urban vegetation impacts microclimate (my neighborhood vs your neighborhood) </a:t>
            </a:r>
          </a:p>
          <a:p>
            <a:pPr marL="123825" indent="-123825">
              <a:buFont typeface="Arial" panose="020B0604020202020204" pitchFamily="34" charset="0"/>
              <a:buChar char="•"/>
            </a:pPr>
            <a:r>
              <a:rPr lang="en-US" sz="900" dirty="0">
                <a:cs typeface="Calibri"/>
              </a:rPr>
              <a:t>What is the best data set to use? </a:t>
            </a:r>
          </a:p>
          <a:p>
            <a:pPr marL="123825" indent="-123825">
              <a:buFont typeface="Arial" panose="020B0604020202020204" pitchFamily="34" charset="0"/>
              <a:buChar char="•"/>
            </a:pPr>
            <a:r>
              <a:rPr lang="en-US" sz="900" dirty="0">
                <a:cs typeface="Calibri"/>
              </a:rPr>
              <a:t>Data shows a connection between poor maternal outcome and higher temperature</a:t>
            </a:r>
          </a:p>
          <a:p>
            <a:pPr marL="123825" indent="-123825">
              <a:buFont typeface="Arial" panose="020B0604020202020204" pitchFamily="34" charset="0"/>
              <a:buChar char="•"/>
            </a:pPr>
            <a:r>
              <a:rPr lang="en-US" sz="900" dirty="0">
                <a:cs typeface="Calibri"/>
              </a:rPr>
              <a:t>How can we quantify the economic impacts of heat? Amount of money spent on AC</a:t>
            </a:r>
          </a:p>
          <a:p>
            <a:pPr marL="123825" indent="-123825">
              <a:buFont typeface="Arial" panose="020B0604020202020204" pitchFamily="34" charset="0"/>
              <a:buChar char="•"/>
            </a:pPr>
            <a:r>
              <a:rPr lang="en-US" sz="900" dirty="0">
                <a:cs typeface="Calibri"/>
              </a:rPr>
              <a:t>Impact of heat on chronic conditions </a:t>
            </a:r>
          </a:p>
          <a:p>
            <a:pPr marL="123825" indent="-123825">
              <a:buFont typeface="Arial" panose="020B0604020202020204" pitchFamily="34" charset="0"/>
              <a:buChar char="•"/>
            </a:pPr>
            <a:r>
              <a:rPr lang="en-US" sz="900" dirty="0">
                <a:cs typeface="Calibri"/>
              </a:rPr>
              <a:t>Impact of heat on vulnerable populations (elderly, houseless) </a:t>
            </a:r>
          </a:p>
          <a:p>
            <a:pPr marL="123825" indent="-123825">
              <a:buFont typeface="Arial" panose="020B0604020202020204" pitchFamily="34" charset="0"/>
              <a:buChar char="•"/>
            </a:pPr>
            <a:r>
              <a:rPr lang="en-US" sz="900" dirty="0">
                <a:cs typeface="Calibri"/>
              </a:rPr>
              <a:t>How many days can we research out after a heat event? A couple days – a week </a:t>
            </a:r>
          </a:p>
          <a:p>
            <a:pPr marL="123825" indent="-123825">
              <a:buFont typeface="Arial" panose="020B0604020202020204" pitchFamily="34" charset="0"/>
              <a:buChar char="•"/>
            </a:pPr>
            <a:r>
              <a:rPr lang="en-US" sz="900" dirty="0">
                <a:cs typeface="Calibri"/>
              </a:rPr>
              <a:t>Focus on redlined and gentrified areas </a:t>
            </a:r>
          </a:p>
          <a:p>
            <a:pPr marL="123825" indent="-123825">
              <a:buFont typeface="Arial" panose="020B0604020202020204" pitchFamily="34" charset="0"/>
              <a:buChar char="•"/>
            </a:pPr>
            <a:r>
              <a:rPr lang="en-US" sz="900" dirty="0">
                <a:cs typeface="Calibri"/>
              </a:rPr>
              <a:t>How buildings can impact heat – tall skyscrapers with glass; increases heat </a:t>
            </a:r>
          </a:p>
          <a:p>
            <a:pPr marL="123825" indent="-123825">
              <a:buFont typeface="Arial" panose="020B0604020202020204" pitchFamily="34" charset="0"/>
              <a:buChar char="•"/>
            </a:pPr>
            <a:r>
              <a:rPr lang="en-US" sz="900" dirty="0">
                <a:cs typeface="Calibri"/>
              </a:rPr>
              <a:t>Challenging to quantify across an urban landscape </a:t>
            </a:r>
          </a:p>
        </p:txBody>
      </p:sp>
      <p:sp>
        <p:nvSpPr>
          <p:cNvPr id="10" name="TextBox 9">
            <a:extLst>
              <a:ext uri="{FF2B5EF4-FFF2-40B4-BE49-F238E27FC236}">
                <a16:creationId xmlns:a16="http://schemas.microsoft.com/office/drawing/2014/main" id="{D0350BD0-B0F8-4976-811D-AC2560907E41}"/>
              </a:ext>
            </a:extLst>
          </p:cNvPr>
          <p:cNvSpPr txBox="1"/>
          <p:nvPr/>
        </p:nvSpPr>
        <p:spPr>
          <a:xfrm>
            <a:off x="4459333" y="1534400"/>
            <a:ext cx="3550342" cy="4662815"/>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marL="123825" indent="-123825">
              <a:buFont typeface="Arial,Sans-Serif" panose="020B0604020202020204" pitchFamily="34" charset="0"/>
              <a:buChar char="•"/>
            </a:pPr>
            <a:r>
              <a:rPr lang="en-US" sz="900" dirty="0">
                <a:cs typeface="Calibri"/>
              </a:rPr>
              <a:t>We know what a specific building does to the heat environment </a:t>
            </a:r>
          </a:p>
          <a:p>
            <a:pPr marL="581025" lvl="1" indent="-123825">
              <a:buFont typeface="Arial,Sans-Serif" panose="020B0604020202020204" pitchFamily="34" charset="0"/>
              <a:buChar char="•"/>
            </a:pPr>
            <a:r>
              <a:rPr lang="en-US" sz="900" dirty="0">
                <a:cs typeface="Calibri"/>
              </a:rPr>
              <a:t>Cumulative impact/neighborhood structure is more complicated (interactions between structures and environment) </a:t>
            </a:r>
          </a:p>
          <a:p>
            <a:pPr marL="123825" indent="-123825">
              <a:buFont typeface="Arial,Sans-Serif" panose="020B0604020202020204" pitchFamily="34" charset="0"/>
              <a:buChar char="•"/>
            </a:pPr>
            <a:r>
              <a:rPr lang="en-US" sz="900" dirty="0">
                <a:cs typeface="Calibri"/>
              </a:rPr>
              <a:t>Do we know of communities in the US that do weather warnings well? Comparing that to communities in PA (Philly, Pittsburgh, rural communities) </a:t>
            </a:r>
          </a:p>
          <a:p>
            <a:pPr marL="581025" lvl="1" indent="-123825">
              <a:buFont typeface="Arial,Sans-Serif" panose="020B0604020202020204" pitchFamily="34" charset="0"/>
              <a:buChar char="•"/>
            </a:pPr>
            <a:r>
              <a:rPr lang="en-US" sz="900" dirty="0">
                <a:cs typeface="Calibri"/>
              </a:rPr>
              <a:t>Comparative efficacy studies of human response </a:t>
            </a:r>
          </a:p>
          <a:p>
            <a:pPr marL="123825" indent="-123825">
              <a:buFont typeface="Arial,Sans-Serif" panose="020B0604020202020204" pitchFamily="34" charset="0"/>
              <a:buChar char="•"/>
            </a:pPr>
            <a:r>
              <a:rPr lang="en-US" sz="900" dirty="0">
                <a:cs typeface="Calibri"/>
              </a:rPr>
              <a:t>Study of Chicago heatwave (1993) and one community with little communication had high levels of heat related mortality and hospitalizations </a:t>
            </a:r>
          </a:p>
          <a:p>
            <a:pPr marL="581025" lvl="1" indent="-123825">
              <a:buFont typeface="Arial,Sans-Serif" panose="020B0604020202020204" pitchFamily="34" charset="0"/>
              <a:buChar char="•"/>
            </a:pPr>
            <a:r>
              <a:rPr lang="en-US" sz="900" dirty="0">
                <a:cs typeface="Calibri"/>
              </a:rPr>
              <a:t>How effective are support systems? </a:t>
            </a:r>
          </a:p>
          <a:p>
            <a:pPr marL="123825" indent="-123825">
              <a:buFont typeface="Arial,Sans-Serif" panose="020B0604020202020204" pitchFamily="34" charset="0"/>
              <a:buChar char="•"/>
            </a:pPr>
            <a:r>
              <a:rPr lang="en-US" sz="900" dirty="0">
                <a:cs typeface="Calibri"/>
              </a:rPr>
              <a:t>Penn State Social Science Research Institute </a:t>
            </a:r>
          </a:p>
          <a:p>
            <a:pPr marL="123825" indent="-123825">
              <a:buFont typeface="Arial,Sans-Serif" panose="020B0604020202020204" pitchFamily="34" charset="0"/>
              <a:buChar char="•"/>
            </a:pPr>
            <a:r>
              <a:rPr lang="en-US" sz="900" dirty="0">
                <a:cs typeface="Calibri"/>
              </a:rPr>
              <a:t>Literature on how to increase social cohesion (for climate resilience)? </a:t>
            </a:r>
          </a:p>
          <a:p>
            <a:pPr marL="581025" lvl="1" indent="-123825">
              <a:buFont typeface="Arial,Sans-Serif" panose="020B0604020202020204" pitchFamily="34" charset="0"/>
              <a:buChar char="•"/>
            </a:pPr>
            <a:r>
              <a:rPr lang="en-US" sz="900" dirty="0">
                <a:cs typeface="Calibri"/>
              </a:rPr>
              <a:t>Literature exists in terms of sense of place and neighborhood connections </a:t>
            </a:r>
          </a:p>
          <a:p>
            <a:pPr marL="123825" indent="-123825">
              <a:buFont typeface="Arial,Sans-Serif" panose="020B0604020202020204" pitchFamily="34" charset="0"/>
              <a:buChar char="•"/>
            </a:pPr>
            <a:r>
              <a:rPr lang="en-US" sz="900" dirty="0">
                <a:cs typeface="Calibri"/>
              </a:rPr>
              <a:t>Physiologists and meteorologists can come together </a:t>
            </a:r>
          </a:p>
          <a:p>
            <a:pPr marL="581025" lvl="1" indent="-123825">
              <a:buFont typeface="Arial,Sans-Serif" panose="020B0604020202020204" pitchFamily="34" charset="0"/>
              <a:buChar char="•"/>
            </a:pPr>
            <a:r>
              <a:rPr lang="en-US" sz="900" dirty="0">
                <a:cs typeface="Calibri"/>
              </a:rPr>
              <a:t>Bringing older adults in the heat chamber to see where their limits are </a:t>
            </a:r>
          </a:p>
          <a:p>
            <a:pPr marL="1038225" lvl="2" indent="-123825">
              <a:buFont typeface="Arial,Sans-Serif" panose="020B0604020202020204" pitchFamily="34" charset="0"/>
              <a:buChar char="•"/>
            </a:pPr>
            <a:r>
              <a:rPr lang="en-US" sz="900" dirty="0">
                <a:cs typeface="Calibri"/>
              </a:rPr>
              <a:t>Want to be able to measure body temperature in their living place (and those who are unhoused) </a:t>
            </a:r>
          </a:p>
          <a:p>
            <a:pPr marL="123825" indent="-123825">
              <a:buFont typeface="Arial,Sans-Serif" panose="020B0604020202020204" pitchFamily="34" charset="0"/>
              <a:buChar char="•"/>
            </a:pPr>
            <a:r>
              <a:rPr lang="en-US" sz="900" dirty="0">
                <a:cs typeface="Calibri"/>
              </a:rPr>
              <a:t>Climate scientists (NOLL Lab) researched wet-bulb temperature (35C was believed to be the maximum temperature a human could handle and regulate body temperature)</a:t>
            </a:r>
          </a:p>
          <a:p>
            <a:pPr marL="581025" lvl="1" indent="-123825">
              <a:buFont typeface="Arial,Sans-Serif" panose="020B0604020202020204" pitchFamily="34" charset="0"/>
              <a:buChar char="•"/>
            </a:pPr>
            <a:r>
              <a:rPr lang="en-US" sz="900" dirty="0">
                <a:cs typeface="Calibri"/>
              </a:rPr>
              <a:t>New study shows the maximum temperature is lower (31C)</a:t>
            </a:r>
          </a:p>
          <a:p>
            <a:pPr marL="581025" lvl="1" indent="-123825">
              <a:buFont typeface="Arial,Sans-Serif" panose="020B0604020202020204" pitchFamily="34" charset="0"/>
              <a:buChar char="•"/>
            </a:pPr>
            <a:r>
              <a:rPr lang="en-US" sz="900" dirty="0">
                <a:cs typeface="Calibri"/>
              </a:rPr>
              <a:t>First empirical data to test this theoretical data on temperature limits and the human body </a:t>
            </a:r>
          </a:p>
          <a:p>
            <a:pPr marL="123825" indent="-123825">
              <a:buFont typeface="Arial,Sans-Serif" panose="020B0604020202020204" pitchFamily="34" charset="0"/>
              <a:buChar char="•"/>
            </a:pPr>
            <a:r>
              <a:rPr lang="en-US" sz="900" dirty="0">
                <a:cs typeface="Calibri"/>
              </a:rPr>
              <a:t>Efficient work can be done at different temperatures and different </a:t>
            </a:r>
            <a:r>
              <a:rPr lang="en-US" sz="900" dirty="0" err="1">
                <a:cs typeface="Calibri"/>
              </a:rPr>
              <a:t>humidities</a:t>
            </a:r>
            <a:r>
              <a:rPr lang="en-US" sz="900" dirty="0">
                <a:cs typeface="Calibri"/>
              </a:rPr>
              <a:t> </a:t>
            </a:r>
          </a:p>
          <a:p>
            <a:pPr marL="123825" indent="-123825">
              <a:buFont typeface="Arial,Sans-Serif" panose="020B0604020202020204" pitchFamily="34" charset="0"/>
              <a:buChar char="•"/>
            </a:pPr>
            <a:r>
              <a:rPr lang="en-US" sz="900" dirty="0">
                <a:ea typeface="Calibri"/>
                <a:cs typeface="Calibri"/>
              </a:rPr>
              <a:t>Wet bulb temperature: measure it buy a bulb covered in a wet sock, spin it around; difference in dry and humid environments</a:t>
            </a:r>
          </a:p>
          <a:p>
            <a:pPr marL="581025" lvl="1" indent="-123825">
              <a:buFont typeface="Arial,Sans-Serif" panose="020B0604020202020204" pitchFamily="34" charset="0"/>
              <a:buChar char="•"/>
            </a:pPr>
            <a:r>
              <a:rPr lang="en-US" sz="900" dirty="0">
                <a:ea typeface="Calibri"/>
                <a:cs typeface="Calibri"/>
              </a:rPr>
              <a:t>Interest in this even from non-meteorological settings </a:t>
            </a:r>
          </a:p>
          <a:p>
            <a:pPr marL="581025" lvl="1" indent="-123825">
              <a:buFont typeface="Arial,Sans-Serif" panose="020B0604020202020204" pitchFamily="34" charset="0"/>
              <a:buChar char="•"/>
            </a:pPr>
            <a:r>
              <a:rPr lang="en-US" sz="900" dirty="0">
                <a:ea typeface="Calibri"/>
                <a:cs typeface="Calibri"/>
              </a:rPr>
              <a:t>Different than ambient temperature measurement</a:t>
            </a:r>
          </a:p>
        </p:txBody>
      </p:sp>
      <p:pic>
        <p:nvPicPr>
          <p:cNvPr id="12" name="Picture 9" descr="A picture containing text, bottle, sign&#10;&#10;Description automatically generated">
            <a:extLst>
              <a:ext uri="{FF2B5EF4-FFF2-40B4-BE49-F238E27FC236}">
                <a16:creationId xmlns:a16="http://schemas.microsoft.com/office/drawing/2014/main" id="{E189A295-D340-40A9-A450-29748298B721}"/>
              </a:ext>
            </a:extLst>
          </p:cNvPr>
          <p:cNvPicPr>
            <a:picLocks noChangeAspect="1"/>
          </p:cNvPicPr>
          <p:nvPr/>
        </p:nvPicPr>
        <p:blipFill>
          <a:blip r:embed="rId2"/>
          <a:stretch>
            <a:fillRect/>
          </a:stretch>
        </p:blipFill>
        <p:spPr>
          <a:xfrm>
            <a:off x="9686692" y="327682"/>
            <a:ext cx="2213518" cy="608441"/>
          </a:xfrm>
          <a:prstGeom prst="rect">
            <a:avLst/>
          </a:prstGeom>
        </p:spPr>
      </p:pic>
      <p:sp>
        <p:nvSpPr>
          <p:cNvPr id="2" name="Title 1">
            <a:extLst>
              <a:ext uri="{FF2B5EF4-FFF2-40B4-BE49-F238E27FC236}">
                <a16:creationId xmlns:a16="http://schemas.microsoft.com/office/drawing/2014/main" id="{30B6DB05-FF3E-4FAE-91B7-E8161201606F}"/>
              </a:ext>
            </a:extLst>
          </p:cNvPr>
          <p:cNvSpPr txBox="1">
            <a:spLocks/>
          </p:cNvSpPr>
          <p:nvPr/>
        </p:nvSpPr>
        <p:spPr>
          <a:xfrm>
            <a:off x="420227" y="935237"/>
            <a:ext cx="8500110" cy="5032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314D64"/>
                </a:solidFill>
                <a:latin typeface="Serifa" pitchFamily="2" charset="77"/>
                <a:ea typeface="+mj-ea"/>
                <a:cs typeface="+mj-cs"/>
              </a:defRPr>
            </a:lvl1pPr>
          </a:lstStyle>
          <a:p>
            <a:r>
              <a:rPr lang="en-US" sz="1600" dirty="0">
                <a:solidFill>
                  <a:srgbClr val="567D91"/>
                </a:solidFill>
                <a:latin typeface="Serifa"/>
              </a:rPr>
              <a:t>Session Facilitators: Becky Bascom and Esther Obonyo</a:t>
            </a:r>
            <a:endParaRPr lang="en-US" sz="1600" b="1" dirty="0">
              <a:solidFill>
                <a:srgbClr val="A8C8EA"/>
              </a:solidFill>
              <a:latin typeface="Serifa"/>
            </a:endParaRPr>
          </a:p>
          <a:p>
            <a:pPr>
              <a:spcBef>
                <a:spcPts val="0"/>
              </a:spcBef>
            </a:pPr>
            <a:r>
              <a:rPr lang="en-US" sz="1600" dirty="0">
                <a:solidFill>
                  <a:srgbClr val="567D91"/>
                </a:solidFill>
                <a:latin typeface="Serifa"/>
              </a:rPr>
              <a:t>Session Notetaker: Maris Pedlow</a:t>
            </a:r>
            <a:endParaRPr lang="en-US" sz="1600" b="1" dirty="0">
              <a:solidFill>
                <a:srgbClr val="A8C8EA"/>
              </a:solidFill>
            </a:endParaRPr>
          </a:p>
        </p:txBody>
      </p:sp>
      <p:sp>
        <p:nvSpPr>
          <p:cNvPr id="3" name="TextBox 2">
            <a:extLst>
              <a:ext uri="{FF2B5EF4-FFF2-40B4-BE49-F238E27FC236}">
                <a16:creationId xmlns:a16="http://schemas.microsoft.com/office/drawing/2014/main" id="{764CBF52-6750-481E-93FD-ACF2D23DE8AB}"/>
              </a:ext>
            </a:extLst>
          </p:cNvPr>
          <p:cNvSpPr txBox="1"/>
          <p:nvPr/>
        </p:nvSpPr>
        <p:spPr>
          <a:xfrm>
            <a:off x="387355" y="1536513"/>
            <a:ext cx="3863247"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buAutoNum type="arabicPeriod"/>
            </a:pPr>
            <a:r>
              <a:rPr lang="en-US" sz="1100" b="1" i="1">
                <a:solidFill>
                  <a:srgbClr val="365F91"/>
                </a:solidFill>
                <a:latin typeface="Calibri"/>
                <a:ea typeface="Open Sans"/>
                <a:cs typeface="Open Sans"/>
              </a:rPr>
              <a:t> What are the key questions? </a:t>
            </a:r>
            <a:endParaRPr lang="en-US" sz="1100">
              <a:cs typeface="Calibri"/>
            </a:endParaRPr>
          </a:p>
          <a:p>
            <a:pPr marL="228600" indent="-228600">
              <a:buAutoNum type="arabicPeriod"/>
            </a:pPr>
            <a:r>
              <a:rPr lang="en-US" sz="1100" b="1" i="1">
                <a:solidFill>
                  <a:srgbClr val="365F91"/>
                </a:solidFill>
                <a:latin typeface="Calibri"/>
                <a:ea typeface="Open Sans"/>
                <a:cs typeface="Open Sans"/>
              </a:rPr>
              <a:t> What is Penn State’s capacity? Do we need to seek collaborators within or outside Penn State?</a:t>
            </a:r>
          </a:p>
          <a:p>
            <a:pPr marL="228600" indent="-228600">
              <a:buAutoNum type="arabicPeriod"/>
            </a:pPr>
            <a:r>
              <a:rPr lang="en-US" sz="1100" b="1" i="1">
                <a:solidFill>
                  <a:srgbClr val="365F91"/>
                </a:solidFill>
                <a:latin typeface="Calibri"/>
                <a:ea typeface="Open Sans"/>
                <a:cs typeface="Open Sans"/>
              </a:rPr>
              <a:t> What are the unmet needs?</a:t>
            </a:r>
          </a:p>
          <a:p>
            <a:pPr marL="228600" indent="-228600">
              <a:buAutoNum type="arabicPeriod"/>
            </a:pPr>
            <a:r>
              <a:rPr lang="en-US" sz="1100" b="1" i="1">
                <a:solidFill>
                  <a:srgbClr val="365F91"/>
                </a:solidFill>
                <a:latin typeface="Calibri"/>
                <a:ea typeface="Open Sans"/>
                <a:cs typeface="Open Sans"/>
              </a:rPr>
              <a:t> What are the funding opportunities?</a:t>
            </a:r>
            <a:endParaRPr lang="en-US" sz="1100" b="1" i="1">
              <a:solidFill>
                <a:srgbClr val="365F91"/>
              </a:solidFill>
              <a:latin typeface="Calibri"/>
              <a:ea typeface="Open Sans"/>
              <a:cs typeface="Calibri"/>
            </a:endParaRPr>
          </a:p>
          <a:p>
            <a:pPr marL="228600" indent="-228600">
              <a:buAutoNum type="arabicPeriod"/>
            </a:pPr>
            <a:r>
              <a:rPr lang="en-US" sz="1100" b="1" i="1">
                <a:solidFill>
                  <a:srgbClr val="365F91"/>
                </a:solidFill>
                <a:latin typeface="Calibri"/>
                <a:ea typeface="Open Sans"/>
                <a:cs typeface="Open Sans"/>
              </a:rPr>
              <a:t> Who do we need to hear from/invite to future sessions?</a:t>
            </a:r>
            <a:endParaRPr lang="en-US" sz="1100" b="1" i="1">
              <a:solidFill>
                <a:srgbClr val="365F91"/>
              </a:solidFill>
              <a:latin typeface="Calibri"/>
              <a:cs typeface="Calibri"/>
            </a:endParaRPr>
          </a:p>
        </p:txBody>
      </p:sp>
      <p:sp>
        <p:nvSpPr>
          <p:cNvPr id="5" name="Rectangle: Rounded Corners 4">
            <a:extLst>
              <a:ext uri="{FF2B5EF4-FFF2-40B4-BE49-F238E27FC236}">
                <a16:creationId xmlns:a16="http://schemas.microsoft.com/office/drawing/2014/main" id="{DEF795C1-4C2F-4AD0-9907-11060C239E54}"/>
              </a:ext>
            </a:extLst>
          </p:cNvPr>
          <p:cNvSpPr/>
          <p:nvPr/>
        </p:nvSpPr>
        <p:spPr>
          <a:xfrm>
            <a:off x="341522" y="1535379"/>
            <a:ext cx="3837542" cy="1110867"/>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5C1CED1-0A2A-D072-B952-682900AD9B20}"/>
              </a:ext>
            </a:extLst>
          </p:cNvPr>
          <p:cNvSpPr txBox="1"/>
          <p:nvPr/>
        </p:nvSpPr>
        <p:spPr>
          <a:xfrm>
            <a:off x="-1" y="6693122"/>
            <a:ext cx="12191997" cy="230832"/>
          </a:xfrm>
          <a:prstGeom prst="rect">
            <a:avLst/>
          </a:prstGeom>
          <a:noFill/>
        </p:spPr>
        <p:txBody>
          <a:bodyPr wrap="square" lIns="91440" tIns="45720" rIns="91440" bIns="45720" rtlCol="0" anchor="t">
            <a:spAutoFit/>
          </a:bodyPr>
          <a:lstStyle/>
          <a:p>
            <a:pPr algn="ctr"/>
            <a:r>
              <a:rPr lang="en-US" sz="900" dirty="0">
                <a:solidFill>
                  <a:schemeClr val="bg1">
                    <a:lumMod val="95000"/>
                  </a:schemeClr>
                </a:solidFill>
              </a:rPr>
              <a:t>Health and the Built Environment Workshop Session #4: Extreme Heat. June 16, 2022</a:t>
            </a:r>
          </a:p>
        </p:txBody>
      </p:sp>
      <p:sp>
        <p:nvSpPr>
          <p:cNvPr id="14" name="TextBox 13">
            <a:extLst>
              <a:ext uri="{FF2B5EF4-FFF2-40B4-BE49-F238E27FC236}">
                <a16:creationId xmlns:a16="http://schemas.microsoft.com/office/drawing/2014/main" id="{8017CF99-1082-EC49-C102-6DB22ADAF508}"/>
              </a:ext>
            </a:extLst>
          </p:cNvPr>
          <p:cNvSpPr txBox="1"/>
          <p:nvPr/>
        </p:nvSpPr>
        <p:spPr>
          <a:xfrm>
            <a:off x="8207309" y="1534400"/>
            <a:ext cx="3878179" cy="4662815"/>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marL="123825" indent="-123825">
              <a:buFont typeface="Arial,Sans-Serif" panose="020B0604020202020204" pitchFamily="34" charset="0"/>
              <a:buChar char="•"/>
            </a:pPr>
            <a:r>
              <a:rPr lang="en-US" sz="900">
                <a:cs typeface="Calibri"/>
              </a:rPr>
              <a:t>If it’s a more humid environment you have a harder time cooling off</a:t>
            </a:r>
          </a:p>
          <a:p>
            <a:pPr marL="123825" indent="-123825">
              <a:buFont typeface="Arial,Sans-Serif" panose="020B0604020202020204" pitchFamily="34" charset="0"/>
              <a:buChar char="•"/>
            </a:pPr>
            <a:r>
              <a:rPr lang="en-US" sz="900">
                <a:cs typeface="Calibri"/>
              </a:rPr>
              <a:t>Environmental justice</a:t>
            </a:r>
          </a:p>
          <a:p>
            <a:pPr marL="581025" lvl="1" indent="-123825">
              <a:buFont typeface="Arial,Sans-Serif" panose="020B0604020202020204" pitchFamily="34" charset="0"/>
              <a:buChar char="•"/>
            </a:pPr>
            <a:r>
              <a:rPr lang="en-US" sz="900">
                <a:cs typeface="Calibri"/>
              </a:rPr>
              <a:t>Avoiding gentrification </a:t>
            </a:r>
          </a:p>
          <a:p>
            <a:pPr marL="581025" lvl="1" indent="-123825">
              <a:buFont typeface="Arial,Sans-Serif" panose="020B0604020202020204" pitchFamily="34" charset="0"/>
              <a:buChar char="•"/>
            </a:pPr>
            <a:r>
              <a:rPr lang="en-US" sz="900">
                <a:cs typeface="Calibri"/>
              </a:rPr>
              <a:t>Look at zoning laws </a:t>
            </a:r>
          </a:p>
          <a:p>
            <a:pPr marL="581025" lvl="1" indent="-123825">
              <a:buFont typeface="Arial,Sans-Serif" panose="020B0604020202020204" pitchFamily="34" charset="0"/>
              <a:buChar char="•"/>
            </a:pPr>
            <a:r>
              <a:rPr lang="en-US" sz="900">
                <a:cs typeface="Calibri"/>
              </a:rPr>
              <a:t>Ensuring minority communities are not disproportionately negatively impacted by improvements made to the city </a:t>
            </a:r>
          </a:p>
          <a:p>
            <a:pPr marL="123825" indent="-123825">
              <a:buFont typeface="Arial,Sans-Serif" panose="020B0604020202020204" pitchFamily="34" charset="0"/>
              <a:buChar char="•"/>
            </a:pPr>
            <a:r>
              <a:rPr lang="en-US" sz="900">
                <a:cs typeface="Calibri"/>
              </a:rPr>
              <a:t>History of racism and determining environmental factors </a:t>
            </a:r>
          </a:p>
          <a:p>
            <a:pPr marL="581025" lvl="1" indent="-123825">
              <a:buFont typeface="Arial,Sans-Serif" panose="020B0604020202020204" pitchFamily="34" charset="0"/>
              <a:buChar char="•"/>
            </a:pPr>
            <a:r>
              <a:rPr lang="en-US" sz="900">
                <a:cs typeface="Calibri"/>
              </a:rPr>
              <a:t>Need to understand this to move forward </a:t>
            </a:r>
          </a:p>
          <a:p>
            <a:pPr marL="581025" lvl="1" indent="-123825">
              <a:buFont typeface="Arial,Sans-Serif" panose="020B0604020202020204" pitchFamily="34" charset="0"/>
              <a:buChar char="•"/>
            </a:pPr>
            <a:r>
              <a:rPr lang="en-US" sz="900">
                <a:cs typeface="Calibri"/>
              </a:rPr>
              <a:t>Book: The Sum of Us</a:t>
            </a:r>
          </a:p>
          <a:p>
            <a:pPr marL="123825" indent="-123825">
              <a:buFont typeface="Arial,Sans-Serif" panose="020B0604020202020204" pitchFamily="34" charset="0"/>
              <a:buChar char="•"/>
            </a:pPr>
            <a:r>
              <a:rPr lang="en-US" sz="900">
                <a:cs typeface="Calibri"/>
              </a:rPr>
              <a:t>Problem of white environmentalism </a:t>
            </a:r>
          </a:p>
          <a:p>
            <a:pPr marL="123825" indent="-123825">
              <a:buFont typeface="Arial,Sans-Serif" panose="020B0604020202020204" pitchFamily="34" charset="0"/>
              <a:buChar char="•"/>
            </a:pPr>
            <a:r>
              <a:rPr lang="en-US" sz="900">
                <a:cs typeface="Calibri"/>
              </a:rPr>
              <a:t>Need to work with marginalized communities; integrate citizens into the scientific process</a:t>
            </a:r>
          </a:p>
          <a:p>
            <a:pPr marL="581025" lvl="1" indent="-123825">
              <a:buFont typeface="Arial,Sans-Serif" panose="020B0604020202020204" pitchFamily="34" charset="0"/>
              <a:buChar char="•"/>
            </a:pPr>
            <a:r>
              <a:rPr lang="en-US" sz="900">
                <a:cs typeface="Calibri"/>
              </a:rPr>
              <a:t>Co-producing knowledge </a:t>
            </a:r>
          </a:p>
          <a:p>
            <a:pPr marL="581025" lvl="1" indent="-123825">
              <a:buFont typeface="Arial,Sans-Serif" panose="020B0604020202020204" pitchFamily="34" charset="0"/>
              <a:buChar char="•"/>
            </a:pPr>
            <a:r>
              <a:rPr lang="en-US" sz="900">
                <a:cs typeface="Calibri"/>
              </a:rPr>
              <a:t>Needs to be sustainable </a:t>
            </a:r>
          </a:p>
          <a:p>
            <a:pPr marL="581025" lvl="1" indent="-123825">
              <a:buFont typeface="Arial,Sans-Serif" panose="020B0604020202020204" pitchFamily="34" charset="0"/>
              <a:buChar char="•"/>
            </a:pPr>
            <a:r>
              <a:rPr lang="en-US" sz="900">
                <a:cs typeface="Calibri"/>
              </a:rPr>
              <a:t>Element of trust both ways </a:t>
            </a:r>
          </a:p>
          <a:p>
            <a:pPr marL="123825" indent="-123825">
              <a:buFont typeface="Arial,Sans-Serif" panose="020B0604020202020204" pitchFamily="34" charset="0"/>
              <a:buChar char="•"/>
            </a:pPr>
            <a:r>
              <a:rPr lang="en-US" sz="900">
                <a:cs typeface="Calibri"/>
              </a:rPr>
              <a:t>PCORI – need to engage the people who have that condition when you create questions/start research/conduct research</a:t>
            </a:r>
          </a:p>
          <a:p>
            <a:pPr marL="123825" indent="-123825">
              <a:buFont typeface="Arial,Sans-Serif" panose="020B0604020202020204" pitchFamily="34" charset="0"/>
              <a:buChar char="•"/>
            </a:pPr>
            <a:r>
              <a:rPr lang="en-US" sz="900">
                <a:cs typeface="Calibri"/>
              </a:rPr>
              <a:t>You can’t just show up, do research work, and walk away </a:t>
            </a:r>
          </a:p>
          <a:p>
            <a:pPr marL="123825" indent="-123825">
              <a:buFont typeface="Arial,Sans-Serif" panose="020B0604020202020204" pitchFamily="34" charset="0"/>
              <a:buChar char="•"/>
            </a:pPr>
            <a:r>
              <a:rPr lang="en-US" sz="900">
                <a:cs typeface="Calibri"/>
              </a:rPr>
              <a:t>Pedagogy of the Oppressed</a:t>
            </a:r>
          </a:p>
          <a:p>
            <a:pPr marL="123825" indent="-123825">
              <a:buFont typeface="Arial,Sans-Serif" panose="020B0604020202020204" pitchFamily="34" charset="0"/>
              <a:buChar char="•"/>
            </a:pPr>
            <a:r>
              <a:rPr lang="en-US" sz="900">
                <a:cs typeface="Calibri"/>
              </a:rPr>
              <a:t>Issue of data sovereignty</a:t>
            </a:r>
          </a:p>
          <a:p>
            <a:pPr marL="581025" lvl="1" indent="-123825">
              <a:buFont typeface="Arial,Sans-Serif" panose="020B0604020202020204" pitchFamily="34" charset="0"/>
              <a:buChar char="•"/>
            </a:pPr>
            <a:r>
              <a:rPr lang="en-US" sz="900">
                <a:cs typeface="Calibri"/>
              </a:rPr>
              <a:t>Abide by rules of communities we research (tribal communities) </a:t>
            </a:r>
          </a:p>
          <a:p>
            <a:pPr marL="581025" lvl="1" indent="-123825">
              <a:buFont typeface="Arial,Sans-Serif" panose="020B0604020202020204" pitchFamily="34" charset="0"/>
              <a:buChar char="•"/>
            </a:pPr>
            <a:r>
              <a:rPr lang="en-US" sz="900">
                <a:cs typeface="Calibri"/>
              </a:rPr>
              <a:t>Not being extractive</a:t>
            </a:r>
          </a:p>
          <a:p>
            <a:pPr marL="581025" lvl="1" indent="-123825">
              <a:buFont typeface="Arial,Sans-Serif" panose="020B0604020202020204" pitchFamily="34" charset="0"/>
              <a:buChar char="•"/>
            </a:pPr>
            <a:r>
              <a:rPr lang="en-US" sz="900">
                <a:cs typeface="Calibri"/>
              </a:rPr>
              <a:t>Work with communities and not enforcing our way of doing things on those communities </a:t>
            </a:r>
          </a:p>
          <a:p>
            <a:pPr marL="1038225" lvl="2" indent="-123825">
              <a:buFont typeface="Arial,Sans-Serif" panose="020B0604020202020204" pitchFamily="34" charset="0"/>
              <a:buChar char="•"/>
            </a:pPr>
            <a:r>
              <a:rPr lang="en-US" sz="900">
                <a:cs typeface="Calibri"/>
              </a:rPr>
              <a:t>Equal participation on both sides </a:t>
            </a:r>
          </a:p>
          <a:p>
            <a:pPr marL="123825" indent="-123825">
              <a:buFont typeface="Arial,Sans-Serif" panose="020B0604020202020204" pitchFamily="34" charset="0"/>
              <a:buChar char="•"/>
            </a:pPr>
            <a:r>
              <a:rPr lang="en-US" sz="900">
                <a:cs typeface="Calibri"/>
              </a:rPr>
              <a:t>Policy side – the result of the science we are doing </a:t>
            </a:r>
          </a:p>
          <a:p>
            <a:pPr marL="581025" lvl="1" indent="-123825">
              <a:buFont typeface="Arial,Sans-Serif" panose="020B0604020202020204" pitchFamily="34" charset="0"/>
              <a:buChar char="•"/>
            </a:pPr>
            <a:r>
              <a:rPr lang="en-US" sz="900">
                <a:cs typeface="Calibri"/>
              </a:rPr>
              <a:t>Need to take in the need of the community</a:t>
            </a:r>
          </a:p>
          <a:p>
            <a:pPr marL="123825" indent="-123825">
              <a:buFont typeface="Arial,Sans-Serif" panose="020B0604020202020204" pitchFamily="34" charset="0"/>
              <a:buChar char="•"/>
            </a:pPr>
            <a:r>
              <a:rPr lang="en-US" sz="900">
                <a:cs typeface="Calibri"/>
              </a:rPr>
              <a:t>End goal:</a:t>
            </a:r>
          </a:p>
          <a:p>
            <a:pPr marL="581025" lvl="1" indent="-123825">
              <a:buFont typeface="Arial,Sans-Serif" panose="020B0604020202020204" pitchFamily="34" charset="0"/>
              <a:buChar char="•"/>
            </a:pPr>
            <a:r>
              <a:rPr lang="en-US" sz="900">
                <a:cs typeface="Calibri"/>
              </a:rPr>
              <a:t>Make a recommendation (or not) based on what the research shows? </a:t>
            </a:r>
          </a:p>
          <a:p>
            <a:pPr marL="123825" indent="-123825">
              <a:buFont typeface="Arial,Sans-Serif" panose="020B0604020202020204" pitchFamily="34" charset="0"/>
              <a:buChar char="•"/>
            </a:pPr>
            <a:r>
              <a:rPr lang="en-US" sz="900">
                <a:cs typeface="Calibri"/>
              </a:rPr>
              <a:t>Used to have swimming pools in communities </a:t>
            </a:r>
          </a:p>
          <a:p>
            <a:pPr marL="581025" lvl="1" indent="-123825">
              <a:buFont typeface="Arial,Sans-Serif" panose="020B0604020202020204" pitchFamily="34" charset="0"/>
              <a:buChar char="•"/>
            </a:pPr>
            <a:r>
              <a:rPr lang="en-US" sz="900">
                <a:cs typeface="Calibri"/>
              </a:rPr>
              <a:t>Lost a place for diverse communities to come together</a:t>
            </a:r>
          </a:p>
          <a:p>
            <a:pPr marL="581025" lvl="1" indent="-123825">
              <a:buFont typeface="Arial,Sans-Serif" panose="020B0604020202020204" pitchFamily="34" charset="0"/>
              <a:buChar char="•"/>
            </a:pPr>
            <a:r>
              <a:rPr lang="en-US" sz="900">
                <a:cs typeface="Calibri"/>
              </a:rPr>
              <a:t>Lost a place where people can cool off</a:t>
            </a:r>
            <a:endParaRPr lang="en-US" sz="900" dirty="0">
              <a:cs typeface="Calibri"/>
            </a:endParaRPr>
          </a:p>
        </p:txBody>
      </p:sp>
    </p:spTree>
    <p:extLst>
      <p:ext uri="{BB962C8B-B14F-4D97-AF65-F5344CB8AC3E}">
        <p14:creationId xmlns:p14="http://schemas.microsoft.com/office/powerpoint/2010/main" val="4031285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0AA9B660-7FC1-4E6F-8875-E7370F7728A6}"/>
              </a:ext>
            </a:extLst>
          </p:cNvPr>
          <p:cNvSpPr txBox="1">
            <a:spLocks/>
          </p:cNvSpPr>
          <p:nvPr/>
        </p:nvSpPr>
        <p:spPr>
          <a:xfrm>
            <a:off x="385590" y="392555"/>
            <a:ext cx="12430425" cy="503239"/>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314D64"/>
                </a:solidFill>
                <a:latin typeface="Serifa" pitchFamily="2" charset="77"/>
                <a:ea typeface="+mj-ea"/>
                <a:cs typeface="+mj-cs"/>
              </a:defRPr>
            </a:lvl1pPr>
          </a:lstStyle>
          <a:p>
            <a:r>
              <a:rPr lang="en-US" sz="4400" b="1" dirty="0">
                <a:latin typeface="Serifa"/>
              </a:rPr>
              <a:t>Full Group Discussion</a:t>
            </a:r>
            <a:r>
              <a:rPr lang="en-US" sz="2800" b="1" dirty="0">
                <a:latin typeface="Serifa"/>
              </a:rPr>
              <a:t> </a:t>
            </a:r>
            <a:r>
              <a:rPr lang="en-US" sz="2800" i="1" dirty="0">
                <a:latin typeface="Serifa"/>
              </a:rPr>
              <a:t>(50 minutes)</a:t>
            </a:r>
          </a:p>
        </p:txBody>
      </p:sp>
      <p:sp>
        <p:nvSpPr>
          <p:cNvPr id="9" name="TextBox 8">
            <a:extLst>
              <a:ext uri="{FF2B5EF4-FFF2-40B4-BE49-F238E27FC236}">
                <a16:creationId xmlns:a16="http://schemas.microsoft.com/office/drawing/2014/main" id="{03A9AF1D-1B6C-4C95-86BD-EC6F557C88C7}"/>
              </a:ext>
            </a:extLst>
          </p:cNvPr>
          <p:cNvSpPr txBox="1"/>
          <p:nvPr/>
        </p:nvSpPr>
        <p:spPr>
          <a:xfrm>
            <a:off x="360265" y="2744738"/>
            <a:ext cx="3870395" cy="3139321"/>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marL="123825" indent="-123825">
              <a:buFont typeface="Arial,Sans-Serif" panose="020B0604020202020204" pitchFamily="34" charset="0"/>
              <a:buChar char="•"/>
            </a:pPr>
            <a:r>
              <a:rPr lang="en-US" sz="900">
                <a:cs typeface="Calibri"/>
              </a:rPr>
              <a:t>What is the scope of this group? </a:t>
            </a:r>
          </a:p>
          <a:p>
            <a:pPr marL="581025" lvl="1" indent="-123825">
              <a:buFont typeface="Arial,Sans-Serif" panose="020B0604020202020204" pitchFamily="34" charset="0"/>
              <a:buChar char="•"/>
            </a:pPr>
            <a:r>
              <a:rPr lang="en-US" sz="900">
                <a:cs typeface="Calibri"/>
              </a:rPr>
              <a:t>Open ended</a:t>
            </a:r>
          </a:p>
          <a:p>
            <a:pPr marL="581025" lvl="1" indent="-123825">
              <a:buFont typeface="Arial,Sans-Serif" panose="020B0604020202020204" pitchFamily="34" charset="0"/>
              <a:buChar char="•"/>
            </a:pPr>
            <a:r>
              <a:rPr lang="en-US" sz="900">
                <a:cs typeface="Calibri"/>
              </a:rPr>
              <a:t>Just trying to grow new research directions at Penn State</a:t>
            </a:r>
          </a:p>
          <a:p>
            <a:pPr marL="581025" lvl="1" indent="-123825">
              <a:buFont typeface="Arial,Sans-Serif" panose="020B0604020202020204" pitchFamily="34" charset="0"/>
              <a:buChar char="•"/>
            </a:pPr>
            <a:r>
              <a:rPr lang="en-US" sz="900">
                <a:cs typeface="Calibri"/>
              </a:rPr>
              <a:t>Need to think about these problems and if we can tackle them, and how </a:t>
            </a:r>
          </a:p>
          <a:p>
            <a:pPr marL="123825" indent="-123825">
              <a:buFont typeface="Arial" panose="020B0604020202020204" pitchFamily="34" charset="0"/>
              <a:buChar char="•"/>
            </a:pPr>
            <a:r>
              <a:rPr lang="en-US" sz="900">
                <a:ea typeface="Calibri"/>
                <a:cs typeface="Calibri"/>
              </a:rPr>
              <a:t>Concern of going to communities at risk of gentrification and telling them to make changes that would reduce heat risk but also increase risk of gentrification </a:t>
            </a:r>
          </a:p>
          <a:p>
            <a:pPr marL="581025" lvl="1" indent="-123825">
              <a:buFont typeface="Arial" panose="020B0604020202020204" pitchFamily="34" charset="0"/>
              <a:buChar char="•"/>
            </a:pPr>
            <a:r>
              <a:rPr lang="en-US" sz="900">
                <a:ea typeface="Calibri"/>
                <a:cs typeface="Calibri"/>
              </a:rPr>
              <a:t>Make sure data is not harvested from them and solutions are not imposed upon them</a:t>
            </a:r>
          </a:p>
          <a:p>
            <a:pPr marL="123825" indent="-123825">
              <a:buFont typeface="Arial" panose="020B0604020202020204" pitchFamily="34" charset="0"/>
              <a:buChar char="•"/>
            </a:pPr>
            <a:r>
              <a:rPr lang="en-US" sz="900">
                <a:ea typeface="Calibri"/>
                <a:cs typeface="Calibri"/>
              </a:rPr>
              <a:t>Make sure neighborhoods that have been excluded are included in a meaningful and sustainable way </a:t>
            </a:r>
          </a:p>
          <a:p>
            <a:pPr marL="123825" indent="-123825">
              <a:buFont typeface="Arial" panose="020B0604020202020204" pitchFamily="34" charset="0"/>
              <a:buChar char="•"/>
            </a:pPr>
            <a:r>
              <a:rPr lang="en-US" sz="900">
                <a:ea typeface="Calibri"/>
                <a:cs typeface="Calibri"/>
              </a:rPr>
              <a:t>Do we leave it up to the community on how they wish to engage? </a:t>
            </a:r>
          </a:p>
          <a:p>
            <a:pPr marL="581025" lvl="1" indent="-123825">
              <a:buFont typeface="Arial" panose="020B0604020202020204" pitchFamily="34" charset="0"/>
              <a:buChar char="•"/>
            </a:pPr>
            <a:r>
              <a:rPr lang="en-US" sz="900">
                <a:ea typeface="Calibri"/>
                <a:cs typeface="Calibri"/>
              </a:rPr>
              <a:t>Focus groups? Understand what they want </a:t>
            </a:r>
          </a:p>
          <a:p>
            <a:pPr marL="581025" lvl="1" indent="-123825">
              <a:buFont typeface="Arial" panose="020B0604020202020204" pitchFamily="34" charset="0"/>
              <a:buChar char="•"/>
            </a:pPr>
            <a:r>
              <a:rPr lang="en-US" sz="900">
                <a:ea typeface="Calibri"/>
                <a:cs typeface="Calibri"/>
              </a:rPr>
              <a:t>Identify a group of people who can be part of an ongoing conversation </a:t>
            </a:r>
          </a:p>
          <a:p>
            <a:pPr marL="123825" indent="-123825">
              <a:buFont typeface="Arial" panose="020B0604020202020204" pitchFamily="34" charset="0"/>
              <a:buChar char="•"/>
            </a:pPr>
            <a:r>
              <a:rPr lang="en-US" sz="900">
                <a:ea typeface="Calibri"/>
                <a:cs typeface="Calibri"/>
              </a:rPr>
              <a:t>Community planning group </a:t>
            </a:r>
          </a:p>
          <a:p>
            <a:pPr marL="581025" lvl="1" indent="-123825">
              <a:buFont typeface="Arial" panose="020B0604020202020204" pitchFamily="34" charset="0"/>
              <a:buChar char="•"/>
            </a:pPr>
            <a:r>
              <a:rPr lang="en-US" sz="900">
                <a:ea typeface="Calibri"/>
                <a:cs typeface="Calibri"/>
              </a:rPr>
              <a:t>Veto power on what next studies would be done </a:t>
            </a:r>
          </a:p>
          <a:p>
            <a:pPr marL="581025" lvl="1" indent="-123825">
              <a:buFont typeface="Arial" panose="020B0604020202020204" pitchFamily="34" charset="0"/>
              <a:buChar char="•"/>
            </a:pPr>
            <a:r>
              <a:rPr lang="en-US" sz="900">
                <a:ea typeface="Calibri"/>
                <a:cs typeface="Calibri"/>
              </a:rPr>
              <a:t>Help plan directions forward </a:t>
            </a:r>
          </a:p>
          <a:p>
            <a:pPr marL="581025" lvl="1" indent="-123825">
              <a:buFont typeface="Arial" panose="020B0604020202020204" pitchFamily="34" charset="0"/>
              <a:buChar char="•"/>
            </a:pPr>
            <a:r>
              <a:rPr lang="en-US" sz="900">
                <a:ea typeface="Calibri"/>
                <a:cs typeface="Calibri"/>
              </a:rPr>
              <a:t>Deep ongoing community engagement </a:t>
            </a:r>
          </a:p>
          <a:p>
            <a:pPr marL="123825" indent="-123825">
              <a:buFont typeface="Arial" panose="020B0604020202020204" pitchFamily="34" charset="0"/>
              <a:buChar char="•"/>
            </a:pPr>
            <a:r>
              <a:rPr lang="en-US" sz="900">
                <a:ea typeface="Calibri"/>
                <a:cs typeface="Calibri"/>
              </a:rPr>
              <a:t>Dr. Boxe </a:t>
            </a:r>
          </a:p>
          <a:p>
            <a:pPr marL="581025" lvl="1" indent="-123825">
              <a:buFont typeface="Arial" panose="020B0604020202020204" pitchFamily="34" charset="0"/>
              <a:buChar char="•"/>
            </a:pPr>
            <a:r>
              <a:rPr lang="en-US" sz="900">
                <a:ea typeface="Calibri"/>
                <a:cs typeface="Calibri"/>
              </a:rPr>
              <a:t>Community engagement </a:t>
            </a:r>
            <a:endParaRPr lang="en-US" sz="900" dirty="0">
              <a:ea typeface="Calibri"/>
              <a:cs typeface="Calibri"/>
            </a:endParaRPr>
          </a:p>
        </p:txBody>
      </p:sp>
      <p:sp>
        <p:nvSpPr>
          <p:cNvPr id="10" name="TextBox 9">
            <a:extLst>
              <a:ext uri="{FF2B5EF4-FFF2-40B4-BE49-F238E27FC236}">
                <a16:creationId xmlns:a16="http://schemas.microsoft.com/office/drawing/2014/main" id="{D0350BD0-B0F8-4976-811D-AC2560907E41}"/>
              </a:ext>
            </a:extLst>
          </p:cNvPr>
          <p:cNvSpPr txBox="1"/>
          <p:nvPr/>
        </p:nvSpPr>
        <p:spPr>
          <a:xfrm>
            <a:off x="4459333" y="1534400"/>
            <a:ext cx="3550342" cy="4247317"/>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marL="123825" indent="-123825">
              <a:buFont typeface="Arial" panose="020B0604020202020204" pitchFamily="34" charset="0"/>
              <a:buChar char="•"/>
            </a:pPr>
            <a:r>
              <a:rPr lang="en-US" sz="900" dirty="0">
                <a:ea typeface="Calibri"/>
                <a:cs typeface="Calibri"/>
              </a:rPr>
              <a:t>Penn State lacking longstanding community engagement </a:t>
            </a:r>
          </a:p>
          <a:p>
            <a:pPr marL="581025" lvl="1" indent="-123825">
              <a:buFont typeface="Arial" panose="020B0604020202020204" pitchFamily="34" charset="0"/>
              <a:buChar char="•"/>
            </a:pPr>
            <a:r>
              <a:rPr lang="en-US" sz="900" dirty="0">
                <a:ea typeface="Calibri"/>
                <a:cs typeface="Calibri"/>
              </a:rPr>
              <a:t>Selinsgrove (Snyder County PA)</a:t>
            </a:r>
          </a:p>
          <a:p>
            <a:pPr marL="1038225" lvl="2" indent="-123825">
              <a:buFont typeface="Arial" panose="020B0604020202020204" pitchFamily="34" charset="0"/>
              <a:buChar char="•"/>
            </a:pPr>
            <a:r>
              <a:rPr lang="en-US" sz="900" dirty="0">
                <a:ea typeface="Calibri"/>
                <a:cs typeface="Calibri"/>
              </a:rPr>
              <a:t>They came to Penn State (people they already knew)</a:t>
            </a:r>
          </a:p>
          <a:p>
            <a:pPr marL="581025" lvl="1" indent="-123825">
              <a:buFont typeface="Arial" panose="020B0604020202020204" pitchFamily="34" charset="0"/>
              <a:buChar char="•"/>
            </a:pPr>
            <a:r>
              <a:rPr lang="en-US" sz="900" dirty="0">
                <a:ea typeface="Calibri"/>
                <a:cs typeface="Calibri"/>
              </a:rPr>
              <a:t>Need to foster connections </a:t>
            </a:r>
          </a:p>
          <a:p>
            <a:pPr marL="581025" lvl="1" indent="-123825">
              <a:buFont typeface="Arial" panose="020B0604020202020204" pitchFamily="34" charset="0"/>
              <a:buChar char="•"/>
            </a:pPr>
            <a:r>
              <a:rPr lang="en-US" sz="900" dirty="0">
                <a:ea typeface="Calibri"/>
                <a:cs typeface="Calibri"/>
              </a:rPr>
              <a:t>Need to make sure research is done well and communities don’t feel as though they are being taken advantage of</a:t>
            </a:r>
          </a:p>
          <a:p>
            <a:pPr marL="581025" lvl="1" indent="-123825">
              <a:buFont typeface="Arial" panose="020B0604020202020204" pitchFamily="34" charset="0"/>
              <a:buChar char="•"/>
            </a:pPr>
            <a:r>
              <a:rPr lang="en-US" sz="900" dirty="0">
                <a:ea typeface="Calibri"/>
                <a:cs typeface="Calibri"/>
              </a:rPr>
              <a:t>Get to the community early and understand the detriment they may be under </a:t>
            </a:r>
          </a:p>
          <a:p>
            <a:pPr marL="123825" indent="-123825">
              <a:buFont typeface="Arial,Sans-Serif" panose="020B0604020202020204" pitchFamily="34" charset="0"/>
              <a:buChar char="•"/>
            </a:pPr>
            <a:r>
              <a:rPr lang="en-US" sz="900" dirty="0">
                <a:cs typeface="Calibri"/>
              </a:rPr>
              <a:t>Can take a long time to establish connections with communities </a:t>
            </a:r>
          </a:p>
          <a:p>
            <a:pPr marL="123825" indent="-123825">
              <a:buFont typeface="Arial,Sans-Serif" panose="020B0604020202020204" pitchFamily="34" charset="0"/>
              <a:buChar char="•"/>
            </a:pPr>
            <a:r>
              <a:rPr lang="en-US" sz="900" dirty="0">
                <a:cs typeface="Calibri"/>
              </a:rPr>
              <a:t>This is a long haul activity </a:t>
            </a:r>
          </a:p>
          <a:p>
            <a:pPr marL="581025" lvl="1" indent="-123825">
              <a:buFont typeface="Arial,Sans-Serif" panose="020B0604020202020204" pitchFamily="34" charset="0"/>
              <a:buChar char="•"/>
            </a:pPr>
            <a:r>
              <a:rPr lang="en-US" sz="900" dirty="0">
                <a:cs typeface="Calibri"/>
              </a:rPr>
              <a:t>Who would be partners? </a:t>
            </a:r>
          </a:p>
          <a:p>
            <a:pPr marL="581025" lvl="1" indent="-123825">
              <a:buFont typeface="Arial,Sans-Serif" panose="020B0604020202020204" pitchFamily="34" charset="0"/>
              <a:buChar char="•"/>
            </a:pPr>
            <a:r>
              <a:rPr lang="en-US" sz="900" dirty="0">
                <a:cs typeface="Calibri"/>
              </a:rPr>
              <a:t>Who would be the community that wants to engage with us? </a:t>
            </a:r>
          </a:p>
          <a:p>
            <a:pPr marL="1038225" lvl="2" indent="-123825">
              <a:buFont typeface="Arial,Sans-Serif" panose="020B0604020202020204" pitchFamily="34" charset="0"/>
              <a:buChar char="•"/>
            </a:pPr>
            <a:r>
              <a:rPr lang="en-US" sz="900" dirty="0">
                <a:cs typeface="Calibri"/>
              </a:rPr>
              <a:t>Distrust with communities of color (especially if there are no scientists of color) </a:t>
            </a:r>
          </a:p>
          <a:p>
            <a:pPr marL="1038225" lvl="2" indent="-123825">
              <a:buFont typeface="Arial,Sans-Serif" panose="020B0604020202020204" pitchFamily="34" charset="0"/>
              <a:buChar char="•"/>
            </a:pPr>
            <a:r>
              <a:rPr lang="en-US" sz="900" dirty="0">
                <a:cs typeface="Calibri"/>
              </a:rPr>
              <a:t>Asking questions in the first step </a:t>
            </a:r>
          </a:p>
          <a:p>
            <a:pPr marL="123825" indent="-123825">
              <a:buFont typeface="Arial,Sans-Serif" panose="020B0604020202020204" pitchFamily="34" charset="0"/>
              <a:buChar char="•"/>
            </a:pPr>
            <a:r>
              <a:rPr lang="en-US" sz="900" dirty="0">
                <a:cs typeface="Calibri"/>
              </a:rPr>
              <a:t>William </a:t>
            </a:r>
            <a:r>
              <a:rPr lang="en-US" sz="900" dirty="0" err="1">
                <a:cs typeface="Calibri"/>
              </a:rPr>
              <a:t>Calo</a:t>
            </a:r>
            <a:endParaRPr lang="en-US" sz="900" dirty="0">
              <a:cs typeface="Calibri"/>
            </a:endParaRPr>
          </a:p>
          <a:p>
            <a:pPr marL="581025" lvl="1" indent="-123825">
              <a:buFont typeface="Arial,Sans-Serif" panose="020B0604020202020204" pitchFamily="34" charset="0"/>
              <a:buChar char="•"/>
            </a:pPr>
            <a:r>
              <a:rPr lang="en-US" sz="900" dirty="0">
                <a:cs typeface="Calibri"/>
              </a:rPr>
              <a:t>Penn State Public Health Sciences </a:t>
            </a:r>
          </a:p>
          <a:p>
            <a:pPr marL="581025" lvl="1" indent="-123825">
              <a:buFont typeface="Arial,Sans-Serif" panose="020B0604020202020204" pitchFamily="34" charset="0"/>
              <a:buChar char="•"/>
            </a:pPr>
            <a:r>
              <a:rPr lang="en-US" sz="900" dirty="0">
                <a:cs typeface="Calibri"/>
              </a:rPr>
              <a:t>Latino Health Services Researcher </a:t>
            </a:r>
          </a:p>
          <a:p>
            <a:pPr marL="123825" indent="-123825">
              <a:buFont typeface="Arial,Sans-Serif" panose="020B0604020202020204" pitchFamily="34" charset="0"/>
              <a:buChar char="•"/>
            </a:pPr>
            <a:r>
              <a:rPr lang="en-US" sz="900" dirty="0">
                <a:cs typeface="Calibri"/>
              </a:rPr>
              <a:t>No time frame: future of Penn State </a:t>
            </a:r>
          </a:p>
          <a:p>
            <a:pPr marL="581025" lvl="1" indent="-123825">
              <a:buFont typeface="Arial,Sans-Serif" panose="020B0604020202020204" pitchFamily="34" charset="0"/>
              <a:buChar char="•"/>
            </a:pPr>
            <a:r>
              <a:rPr lang="en-US" sz="900" dirty="0">
                <a:cs typeface="Calibri"/>
              </a:rPr>
              <a:t>The university needs to carefully invest in these community relationships </a:t>
            </a:r>
          </a:p>
          <a:p>
            <a:pPr marL="123825" indent="-123825">
              <a:buFont typeface="Arial,Sans-Serif" panose="020B0604020202020204" pitchFamily="34" charset="0"/>
              <a:buChar char="•"/>
            </a:pPr>
            <a:r>
              <a:rPr lang="en-US" sz="900" dirty="0">
                <a:cs typeface="Calibri"/>
              </a:rPr>
              <a:t>Penn State is a land grant institution </a:t>
            </a:r>
          </a:p>
          <a:p>
            <a:pPr marL="123825" indent="-123825">
              <a:buFont typeface="Arial,Sans-Serif" panose="020B0604020202020204" pitchFamily="34" charset="0"/>
              <a:buChar char="•"/>
            </a:pPr>
            <a:r>
              <a:rPr lang="en-US" sz="900" dirty="0">
                <a:cs typeface="Calibri"/>
              </a:rPr>
              <a:t>Communities do not have to work with us if they do not want to </a:t>
            </a:r>
          </a:p>
          <a:p>
            <a:pPr marL="123825" indent="-123825">
              <a:buFont typeface="Arial,Sans-Serif" panose="020B0604020202020204" pitchFamily="34" charset="0"/>
              <a:buChar char="•"/>
            </a:pPr>
            <a:r>
              <a:rPr lang="en-US" sz="900" dirty="0">
                <a:cs typeface="Calibri"/>
              </a:rPr>
              <a:t>Large population in this area is white</a:t>
            </a:r>
          </a:p>
          <a:p>
            <a:pPr marL="581025" lvl="1" indent="-123825">
              <a:buFont typeface="Arial,Sans-Serif" panose="020B0604020202020204" pitchFamily="34" charset="0"/>
              <a:buChar char="•"/>
            </a:pPr>
            <a:r>
              <a:rPr lang="en-US" sz="900" dirty="0">
                <a:cs typeface="Calibri"/>
              </a:rPr>
              <a:t>Marginalized communities (rural) </a:t>
            </a:r>
          </a:p>
          <a:p>
            <a:pPr marL="581025" lvl="1" indent="-123825">
              <a:buFont typeface="Arial,Sans-Serif" panose="020B0604020202020204" pitchFamily="34" charset="0"/>
              <a:buChar char="•"/>
            </a:pPr>
            <a:r>
              <a:rPr lang="en-US" sz="900" dirty="0">
                <a:cs typeface="Calibri"/>
              </a:rPr>
              <a:t>Lack of access to healthcare</a:t>
            </a:r>
          </a:p>
          <a:p>
            <a:pPr marL="581025" lvl="1" indent="-123825">
              <a:buFont typeface="Arial,Sans-Serif" panose="020B0604020202020204" pitchFamily="34" charset="0"/>
              <a:buChar char="•"/>
            </a:pPr>
            <a:r>
              <a:rPr lang="en-US" sz="900" dirty="0">
                <a:cs typeface="Calibri"/>
              </a:rPr>
              <a:t>Do we have scientists from rural communities in PA? </a:t>
            </a:r>
          </a:p>
          <a:p>
            <a:pPr marL="1038225" lvl="2" indent="-123825">
              <a:buFont typeface="Arial,Sans-Serif" panose="020B0604020202020204" pitchFamily="34" charset="0"/>
              <a:buChar char="•"/>
            </a:pPr>
            <a:r>
              <a:rPr lang="en-US" sz="900" dirty="0">
                <a:cs typeface="Calibri"/>
              </a:rPr>
              <a:t>Who is the voice for these communities </a:t>
            </a:r>
          </a:p>
        </p:txBody>
      </p:sp>
      <p:pic>
        <p:nvPicPr>
          <p:cNvPr id="12" name="Picture 9" descr="A picture containing text, bottle, sign&#10;&#10;Description automatically generated">
            <a:extLst>
              <a:ext uri="{FF2B5EF4-FFF2-40B4-BE49-F238E27FC236}">
                <a16:creationId xmlns:a16="http://schemas.microsoft.com/office/drawing/2014/main" id="{E189A295-D340-40A9-A450-29748298B721}"/>
              </a:ext>
            </a:extLst>
          </p:cNvPr>
          <p:cNvPicPr>
            <a:picLocks noChangeAspect="1"/>
          </p:cNvPicPr>
          <p:nvPr/>
        </p:nvPicPr>
        <p:blipFill>
          <a:blip r:embed="rId2"/>
          <a:stretch>
            <a:fillRect/>
          </a:stretch>
        </p:blipFill>
        <p:spPr>
          <a:xfrm>
            <a:off x="9686692" y="327682"/>
            <a:ext cx="2213518" cy="608441"/>
          </a:xfrm>
          <a:prstGeom prst="rect">
            <a:avLst/>
          </a:prstGeom>
        </p:spPr>
      </p:pic>
      <p:sp>
        <p:nvSpPr>
          <p:cNvPr id="2" name="Title 1">
            <a:extLst>
              <a:ext uri="{FF2B5EF4-FFF2-40B4-BE49-F238E27FC236}">
                <a16:creationId xmlns:a16="http://schemas.microsoft.com/office/drawing/2014/main" id="{30B6DB05-FF3E-4FAE-91B7-E8161201606F}"/>
              </a:ext>
            </a:extLst>
          </p:cNvPr>
          <p:cNvSpPr txBox="1">
            <a:spLocks/>
          </p:cNvSpPr>
          <p:nvPr/>
        </p:nvSpPr>
        <p:spPr>
          <a:xfrm>
            <a:off x="420227" y="935237"/>
            <a:ext cx="8500110" cy="503238"/>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000" kern="1200">
                <a:solidFill>
                  <a:srgbClr val="314D64"/>
                </a:solidFill>
                <a:latin typeface="Serifa" pitchFamily="2" charset="77"/>
                <a:ea typeface="+mj-ea"/>
                <a:cs typeface="+mj-cs"/>
              </a:defRPr>
            </a:lvl1pPr>
          </a:lstStyle>
          <a:p>
            <a:r>
              <a:rPr lang="en-US" sz="1600" dirty="0">
                <a:solidFill>
                  <a:srgbClr val="567D91"/>
                </a:solidFill>
                <a:latin typeface="Serifa"/>
              </a:rPr>
              <a:t>Session Facilitators: Becky Bascom and Esther Obonyo</a:t>
            </a:r>
            <a:endParaRPr lang="en-US" sz="1600" b="1" dirty="0">
              <a:solidFill>
                <a:srgbClr val="A8C8EA"/>
              </a:solidFill>
              <a:latin typeface="Serifa"/>
            </a:endParaRPr>
          </a:p>
          <a:p>
            <a:pPr>
              <a:spcBef>
                <a:spcPts val="0"/>
              </a:spcBef>
            </a:pPr>
            <a:r>
              <a:rPr lang="en-US" sz="1600" dirty="0">
                <a:solidFill>
                  <a:srgbClr val="567D91"/>
                </a:solidFill>
                <a:latin typeface="Serifa"/>
              </a:rPr>
              <a:t>Session Notetaker: Maris Pedlow</a:t>
            </a:r>
            <a:endParaRPr lang="en-US" sz="1600" b="1" dirty="0">
              <a:solidFill>
                <a:srgbClr val="A8C8EA"/>
              </a:solidFill>
            </a:endParaRPr>
          </a:p>
        </p:txBody>
      </p:sp>
      <p:sp>
        <p:nvSpPr>
          <p:cNvPr id="3" name="TextBox 2">
            <a:extLst>
              <a:ext uri="{FF2B5EF4-FFF2-40B4-BE49-F238E27FC236}">
                <a16:creationId xmlns:a16="http://schemas.microsoft.com/office/drawing/2014/main" id="{764CBF52-6750-481E-93FD-ACF2D23DE8AB}"/>
              </a:ext>
            </a:extLst>
          </p:cNvPr>
          <p:cNvSpPr txBox="1"/>
          <p:nvPr/>
        </p:nvSpPr>
        <p:spPr>
          <a:xfrm>
            <a:off x="387355" y="1536513"/>
            <a:ext cx="3863247" cy="1107996"/>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228600" indent="-228600">
              <a:buAutoNum type="arabicPeriod"/>
            </a:pPr>
            <a:r>
              <a:rPr lang="en-US" sz="1100" b="1" i="1">
                <a:solidFill>
                  <a:srgbClr val="365F91"/>
                </a:solidFill>
                <a:latin typeface="Calibri"/>
                <a:ea typeface="Open Sans"/>
                <a:cs typeface="Open Sans"/>
              </a:rPr>
              <a:t> What are the key questions? </a:t>
            </a:r>
            <a:endParaRPr lang="en-US" sz="1100">
              <a:cs typeface="Calibri"/>
            </a:endParaRPr>
          </a:p>
          <a:p>
            <a:pPr marL="228600" indent="-228600">
              <a:buAutoNum type="arabicPeriod"/>
            </a:pPr>
            <a:r>
              <a:rPr lang="en-US" sz="1100" b="1" i="1">
                <a:solidFill>
                  <a:srgbClr val="365F91"/>
                </a:solidFill>
                <a:latin typeface="Calibri"/>
                <a:ea typeface="Open Sans"/>
                <a:cs typeface="Open Sans"/>
              </a:rPr>
              <a:t> What is Penn State’s capacity? Do we need to seek collaborators within or outside Penn State?</a:t>
            </a:r>
          </a:p>
          <a:p>
            <a:pPr marL="228600" indent="-228600">
              <a:buAutoNum type="arabicPeriod"/>
            </a:pPr>
            <a:r>
              <a:rPr lang="en-US" sz="1100" b="1" i="1">
                <a:solidFill>
                  <a:srgbClr val="365F91"/>
                </a:solidFill>
                <a:latin typeface="Calibri"/>
                <a:ea typeface="Open Sans"/>
                <a:cs typeface="Open Sans"/>
              </a:rPr>
              <a:t> What are the unmet needs?</a:t>
            </a:r>
          </a:p>
          <a:p>
            <a:pPr marL="228600" indent="-228600">
              <a:buAutoNum type="arabicPeriod"/>
            </a:pPr>
            <a:r>
              <a:rPr lang="en-US" sz="1100" b="1" i="1">
                <a:solidFill>
                  <a:srgbClr val="365F91"/>
                </a:solidFill>
                <a:latin typeface="Calibri"/>
                <a:ea typeface="Open Sans"/>
                <a:cs typeface="Open Sans"/>
              </a:rPr>
              <a:t> What are the funding opportunities?</a:t>
            </a:r>
            <a:endParaRPr lang="en-US" sz="1100" b="1" i="1">
              <a:solidFill>
                <a:srgbClr val="365F91"/>
              </a:solidFill>
              <a:latin typeface="Calibri"/>
              <a:ea typeface="Open Sans"/>
              <a:cs typeface="Calibri"/>
            </a:endParaRPr>
          </a:p>
          <a:p>
            <a:pPr marL="228600" indent="-228600">
              <a:buAutoNum type="arabicPeriod"/>
            </a:pPr>
            <a:r>
              <a:rPr lang="en-US" sz="1100" b="1" i="1">
                <a:solidFill>
                  <a:srgbClr val="365F91"/>
                </a:solidFill>
                <a:latin typeface="Calibri"/>
                <a:ea typeface="Open Sans"/>
                <a:cs typeface="Open Sans"/>
              </a:rPr>
              <a:t> Who do we need to hear from/invite to future sessions?</a:t>
            </a:r>
            <a:endParaRPr lang="en-US" sz="1100" b="1" i="1">
              <a:solidFill>
                <a:srgbClr val="365F91"/>
              </a:solidFill>
              <a:latin typeface="Calibri"/>
              <a:cs typeface="Calibri"/>
            </a:endParaRPr>
          </a:p>
        </p:txBody>
      </p:sp>
      <p:sp>
        <p:nvSpPr>
          <p:cNvPr id="5" name="Rectangle: Rounded Corners 4">
            <a:extLst>
              <a:ext uri="{FF2B5EF4-FFF2-40B4-BE49-F238E27FC236}">
                <a16:creationId xmlns:a16="http://schemas.microsoft.com/office/drawing/2014/main" id="{DEF795C1-4C2F-4AD0-9907-11060C239E54}"/>
              </a:ext>
            </a:extLst>
          </p:cNvPr>
          <p:cNvSpPr/>
          <p:nvPr/>
        </p:nvSpPr>
        <p:spPr>
          <a:xfrm>
            <a:off x="341522" y="1535379"/>
            <a:ext cx="3837542" cy="1110867"/>
          </a:xfrm>
          <a:prstGeom prst="round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5C1CED1-0A2A-D072-B952-682900AD9B20}"/>
              </a:ext>
            </a:extLst>
          </p:cNvPr>
          <p:cNvSpPr txBox="1"/>
          <p:nvPr/>
        </p:nvSpPr>
        <p:spPr>
          <a:xfrm>
            <a:off x="-1" y="6693122"/>
            <a:ext cx="12191997" cy="230832"/>
          </a:xfrm>
          <a:prstGeom prst="rect">
            <a:avLst/>
          </a:prstGeom>
          <a:noFill/>
        </p:spPr>
        <p:txBody>
          <a:bodyPr wrap="square" lIns="91440" tIns="45720" rIns="91440" bIns="45720" rtlCol="0" anchor="t">
            <a:spAutoFit/>
          </a:bodyPr>
          <a:lstStyle/>
          <a:p>
            <a:pPr algn="ctr"/>
            <a:r>
              <a:rPr lang="en-US" sz="900" dirty="0">
                <a:solidFill>
                  <a:schemeClr val="bg1">
                    <a:lumMod val="95000"/>
                  </a:schemeClr>
                </a:solidFill>
              </a:rPr>
              <a:t>Health and the Built Environment Workshop Session #4: Extreme Heat. June 16, 2022</a:t>
            </a:r>
          </a:p>
        </p:txBody>
      </p:sp>
      <p:sp>
        <p:nvSpPr>
          <p:cNvPr id="14" name="TextBox 13">
            <a:extLst>
              <a:ext uri="{FF2B5EF4-FFF2-40B4-BE49-F238E27FC236}">
                <a16:creationId xmlns:a16="http://schemas.microsoft.com/office/drawing/2014/main" id="{8017CF99-1082-EC49-C102-6DB22ADAF508}"/>
              </a:ext>
            </a:extLst>
          </p:cNvPr>
          <p:cNvSpPr txBox="1"/>
          <p:nvPr/>
        </p:nvSpPr>
        <p:spPr>
          <a:xfrm>
            <a:off x="8207310" y="1534400"/>
            <a:ext cx="3597336" cy="4939814"/>
          </a:xfrm>
          <a:prstGeom prst="rect">
            <a:avLst/>
          </a:prstGeom>
        </p:spPr>
        <p:style>
          <a:lnRef idx="2">
            <a:schemeClr val="dk1"/>
          </a:lnRef>
          <a:fillRef idx="1">
            <a:schemeClr val="lt1"/>
          </a:fillRef>
          <a:effectRef idx="0">
            <a:schemeClr val="dk1"/>
          </a:effectRef>
          <a:fontRef idx="minor">
            <a:schemeClr val="dk1"/>
          </a:fontRef>
        </p:style>
        <p:txBody>
          <a:bodyPr wrap="square" lIns="91440" tIns="45720" rIns="91440" bIns="45720" rtlCol="0" anchor="t">
            <a:spAutoFit/>
          </a:bodyPr>
          <a:lstStyle/>
          <a:p>
            <a:pPr marL="123825" indent="-123825">
              <a:buFont typeface="Arial,Sans-Serif" panose="020B0604020202020204" pitchFamily="34" charset="0"/>
              <a:buChar char="•"/>
            </a:pPr>
            <a:r>
              <a:rPr lang="en-US" sz="900" dirty="0">
                <a:cs typeface="Calibri"/>
              </a:rPr>
              <a:t>These are problems here in the US and also in middle/lower income countries </a:t>
            </a:r>
          </a:p>
          <a:p>
            <a:pPr marL="581025" lvl="1" indent="-123825">
              <a:buFont typeface="Arial,Sans-Serif" panose="020B0604020202020204" pitchFamily="34" charset="0"/>
              <a:buChar char="•"/>
            </a:pPr>
            <a:r>
              <a:rPr lang="en-US" sz="900" dirty="0">
                <a:cs typeface="Calibri"/>
              </a:rPr>
              <a:t>Maybe a paper to be thought about (needs in global health and needs in US health) </a:t>
            </a:r>
          </a:p>
          <a:p>
            <a:pPr marL="123825" indent="-123825">
              <a:buFont typeface="Arial,Sans-Serif" panose="020B0604020202020204" pitchFamily="34" charset="0"/>
              <a:buChar char="•"/>
            </a:pPr>
            <a:r>
              <a:rPr lang="en-US" sz="900" dirty="0">
                <a:cs typeface="Calibri"/>
              </a:rPr>
              <a:t>Global health will ultimately impact us so we need to think about it </a:t>
            </a:r>
            <a:endParaRPr lang="en-US" sz="1000" dirty="0">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a:p>
            <a:pPr marL="123825" indent="-123825">
              <a:buFont typeface="Arial,Sans-Serif" panose="020B0604020202020204" pitchFamily="34" charset="0"/>
              <a:buChar char="•"/>
            </a:pPr>
            <a:endParaRPr lang="en-US" sz="1000" dirty="0">
              <a:ea typeface="Calibri"/>
              <a:cs typeface="Calibri"/>
            </a:endParaRPr>
          </a:p>
        </p:txBody>
      </p:sp>
    </p:spTree>
    <p:extLst>
      <p:ext uri="{BB962C8B-B14F-4D97-AF65-F5344CB8AC3E}">
        <p14:creationId xmlns:p14="http://schemas.microsoft.com/office/powerpoint/2010/main" val="27553883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10FAC4-42B4-463B-AE64-B8410B6A89E9}"/>
              </a:ext>
            </a:extLst>
          </p:cNvPr>
          <p:cNvSpPr/>
          <p:nvPr/>
        </p:nvSpPr>
        <p:spPr>
          <a:xfrm>
            <a:off x="221673" y="134810"/>
            <a:ext cx="6096000" cy="400110"/>
          </a:xfrm>
          <a:prstGeom prst="rect">
            <a:avLst/>
          </a:prstGeom>
        </p:spPr>
        <p:txBody>
          <a:bodyPr>
            <a:spAutoFit/>
          </a:bodyPr>
          <a:lstStyle/>
          <a:p>
            <a:r>
              <a:rPr lang="en-US" sz="2000" b="1" dirty="0">
                <a:solidFill>
                  <a:schemeClr val="accent2"/>
                </a:solidFill>
                <a:latin typeface="Serifa"/>
              </a:rPr>
              <a:t>Chat Notes</a:t>
            </a:r>
            <a:r>
              <a:rPr lang="en-US" sz="2000" b="1" dirty="0">
                <a:solidFill>
                  <a:srgbClr val="314D64"/>
                </a:solidFill>
                <a:latin typeface="Serifa"/>
              </a:rPr>
              <a:t> </a:t>
            </a:r>
            <a:endParaRPr lang="en-US" sz="2000" dirty="0">
              <a:solidFill>
                <a:srgbClr val="000000"/>
              </a:solidFill>
              <a:ea typeface="Calibri" panose="020F0502020204030204"/>
              <a:cs typeface="Calibri" panose="020F0502020204030204"/>
            </a:endParaRPr>
          </a:p>
        </p:txBody>
      </p:sp>
      <p:sp>
        <p:nvSpPr>
          <p:cNvPr id="3" name="TextBox 2">
            <a:extLst>
              <a:ext uri="{FF2B5EF4-FFF2-40B4-BE49-F238E27FC236}">
                <a16:creationId xmlns:a16="http://schemas.microsoft.com/office/drawing/2014/main" id="{AAC4D3CD-22D4-4ADC-94A7-A0D9D4EE024F}"/>
              </a:ext>
            </a:extLst>
          </p:cNvPr>
          <p:cNvSpPr txBox="1"/>
          <p:nvPr/>
        </p:nvSpPr>
        <p:spPr>
          <a:xfrm>
            <a:off x="221673" y="692727"/>
            <a:ext cx="10584872" cy="5863144"/>
          </a:xfrm>
          <a:prstGeom prst="rect">
            <a:avLst/>
          </a:prstGeom>
          <a:noFill/>
        </p:spPr>
        <p:txBody>
          <a:bodyPr wrap="square" rtlCol="0">
            <a:spAutoFit/>
          </a:bodyPr>
          <a:lstStyle/>
          <a:p>
            <a:r>
              <a:rPr lang="en-US" sz="1050" dirty="0"/>
              <a:t>15:55:46 From </a:t>
            </a:r>
            <a:r>
              <a:rPr lang="en-US" sz="1050" dirty="0" err="1"/>
              <a:t>Linxiao</a:t>
            </a:r>
            <a:r>
              <a:rPr lang="en-US" sz="1050" dirty="0"/>
              <a:t> Zhu to Everyone:</a:t>
            </a:r>
          </a:p>
          <a:p>
            <a:r>
              <a:rPr lang="en-US" sz="1050" dirty="0"/>
              <a:t>	It is nice to hear thoughts on extreme heat from different aspects. I am interested in passive cooling, for reducing the impact of heat. I have a meeting at 4 and need go. Thanks.</a:t>
            </a:r>
          </a:p>
          <a:p>
            <a:r>
              <a:rPr lang="en-US" sz="1050" dirty="0"/>
              <a:t>15:58:01 From Daniel </a:t>
            </a:r>
            <a:r>
              <a:rPr lang="en-US" sz="1050" dirty="0" err="1"/>
              <a:t>Vecellio</a:t>
            </a:r>
            <a:r>
              <a:rPr lang="en-US" sz="1050" dirty="0"/>
              <a:t> to Everyone:</a:t>
            </a:r>
          </a:p>
          <a:p>
            <a:r>
              <a:rPr lang="en-US" sz="1050" dirty="0"/>
              <a:t>	Philly had one of the first public health-used heat health warning systems in the nation - https://urldefense.com/v3/__https://journals.ametsoc.org/view/journals/bams/77/7/1520-0477_1996_077_1519_tphwhw_2_0_co_2.xml__;!!Ls64Rlj6!l7IR-eMZJpI16IsJ1ZFOnH99hlSxveq6l9MI9QEPAXLaI0D_EW5JUHPTNOSD3A_tLtOXtiWH$ </a:t>
            </a:r>
          </a:p>
          <a:p>
            <a:r>
              <a:rPr lang="en-US" sz="1050" dirty="0"/>
              <a:t>15:58:10 From Deborah </a:t>
            </a:r>
            <a:r>
              <a:rPr lang="en-US" sz="1050" dirty="0" err="1"/>
              <a:t>Halla</a:t>
            </a:r>
            <a:r>
              <a:rPr lang="en-US" sz="1050" dirty="0"/>
              <a:t> to Everyone:</a:t>
            </a:r>
          </a:p>
          <a:p>
            <a:r>
              <a:rPr lang="en-US" sz="1050" dirty="0"/>
              <a:t>	https://urldefense.com/v3/__https://www.epa.gov/heatislands/adapting-heat__;!!Ls64Rlj6!l7IR-eMZJpI16IsJ1ZFOnH99hlSxveq6l9MI9QEPAXLaI0D_EW5JUHPTNOSD3A_tLro7eiVf$ </a:t>
            </a:r>
          </a:p>
          <a:p>
            <a:r>
              <a:rPr lang="en-US" sz="1050" dirty="0"/>
              <a:t>15:58:13 From Daniel </a:t>
            </a:r>
            <a:r>
              <a:rPr lang="en-US" sz="1050" dirty="0" err="1"/>
              <a:t>Vecellio</a:t>
            </a:r>
            <a:r>
              <a:rPr lang="en-US" sz="1050" dirty="0"/>
              <a:t> to Everyone:</a:t>
            </a:r>
          </a:p>
          <a:p>
            <a:r>
              <a:rPr lang="en-US" sz="1050" dirty="0"/>
              <a:t>	Phoenix, obviously, does a good job as well.</a:t>
            </a:r>
          </a:p>
          <a:p>
            <a:r>
              <a:rPr lang="en-US" sz="1050" dirty="0"/>
              <a:t>15:58:26 From Virginia Silvis to Everyone:</a:t>
            </a:r>
          </a:p>
          <a:p>
            <a:r>
              <a:rPr lang="en-US" sz="1050" dirty="0"/>
              <a:t>	There's a book about the Chicago Heat Wave: https://urldefense.com/v3/__https://www.amazon.com/Heat-Wave-Autopsy-Disaster-Chicago/dp/022627618X/ref=sr_1_1?crid=21CF6Q3M7BJAS&amp;keywords=chicago*heat*wave&amp;qid=1655409542&amp;sprefix=chicago*heat*wave*2Caps*2C80&amp;sr=8-1__;KysrKyUl!!Ls64Rlj6!l7IR-eMZJpI16IsJ1ZFOnH99hlSxveq6l9MI9QEPAXLaI0D_EW5JUHPTNOSD3A_tLnnoqB0M$ </a:t>
            </a:r>
          </a:p>
          <a:p>
            <a:r>
              <a:rPr lang="en-US" sz="1050" dirty="0"/>
              <a:t>15:58:56 From Deborah </a:t>
            </a:r>
            <a:r>
              <a:rPr lang="en-US" sz="1050" dirty="0" err="1"/>
              <a:t>Halla</a:t>
            </a:r>
            <a:r>
              <a:rPr lang="en-US" sz="1050" dirty="0"/>
              <a:t> to Everyone:</a:t>
            </a:r>
          </a:p>
          <a:p>
            <a:r>
              <a:rPr lang="en-US" sz="1050" dirty="0"/>
              <a:t>	^EPA has guidance for cities to address some of these issues</a:t>
            </a:r>
          </a:p>
          <a:p>
            <a:r>
              <a:rPr lang="en-US" sz="1050" dirty="0"/>
              <a:t>15:59:12 From Ken Davis (he/him) to Everyone:</a:t>
            </a:r>
          </a:p>
          <a:p>
            <a:r>
              <a:rPr lang="en-US" sz="1050" dirty="0"/>
              <a:t>	weather forecasters have struggled with how to communicate environmental hazards for a long time.  I am sure that improvements could be made in how to communicate extreme heat.</a:t>
            </a:r>
          </a:p>
          <a:p>
            <a:r>
              <a:rPr lang="en-US" sz="1050" dirty="0"/>
              <a:t>16:00:29 From Daniel </a:t>
            </a:r>
            <a:r>
              <a:rPr lang="en-US" sz="1050" dirty="0" err="1"/>
              <a:t>Vecellio</a:t>
            </a:r>
            <a:r>
              <a:rPr lang="en-US" sz="1050" dirty="0"/>
              <a:t> to Everyone:</a:t>
            </a:r>
          </a:p>
          <a:p>
            <a:r>
              <a:rPr lang="en-US" sz="1050" dirty="0"/>
              <a:t>	Analysis of how the Philly HHWS did. https://urldefense.com/v3/__https://journals.ametsoc.org/view/journals/bams/85/8/bams-85-8-1067.xml__;!!Ls64Rlj6!l7IR-eMZJpI16IsJ1ZFOnH99hlSxveq6l9MI9QEPAXLaI0D_EW5JUHPTNOSD3A_tLncXRXdU$ </a:t>
            </a:r>
          </a:p>
          <a:p>
            <a:r>
              <a:rPr lang="en-US" sz="1050" dirty="0"/>
              <a:t>16:02:13 From Ken Davis (he/him) to Everyone:</a:t>
            </a:r>
          </a:p>
          <a:p>
            <a:r>
              <a:rPr lang="en-US" sz="1050" dirty="0"/>
              <a:t>	interesting papers about Philly!</a:t>
            </a:r>
          </a:p>
          <a:p>
            <a:r>
              <a:rPr lang="en-US" sz="1050" dirty="0"/>
              <a:t>16:03:04 From Ken Davis (he/him) to Everyone:</a:t>
            </a:r>
          </a:p>
          <a:p>
            <a:r>
              <a:rPr lang="en-US" sz="1050" dirty="0"/>
              <a:t>	yes</a:t>
            </a:r>
          </a:p>
          <a:p>
            <a:r>
              <a:rPr lang="en-US" sz="1050" dirty="0"/>
              <a:t>16:05:15 From Maris Pedlow to Everyone:</a:t>
            </a:r>
          </a:p>
          <a:p>
            <a:r>
              <a:rPr lang="en-US" sz="1050" dirty="0"/>
              <a:t>	NOLE or NOAL? </a:t>
            </a:r>
          </a:p>
          <a:p>
            <a:r>
              <a:rPr lang="en-US" sz="1050" dirty="0"/>
              <a:t>16:05:18 From Ken Davis (he/him) to Everyone:</a:t>
            </a:r>
          </a:p>
          <a:p>
            <a:r>
              <a:rPr lang="en-US" sz="1050" dirty="0"/>
              <a:t>	Do you have a link to any of your </a:t>
            </a:r>
            <a:r>
              <a:rPr lang="en-US" sz="1050" dirty="0" err="1"/>
              <a:t>labwork</a:t>
            </a:r>
            <a:r>
              <a:rPr lang="en-US" sz="1050" dirty="0"/>
              <a:t>, Dan?  A publication or two?</a:t>
            </a:r>
          </a:p>
          <a:p>
            <a:r>
              <a:rPr lang="en-US" sz="1050" dirty="0"/>
              <a:t>16:05:19 From Daniel </a:t>
            </a:r>
            <a:r>
              <a:rPr lang="en-US" sz="1050" dirty="0" err="1"/>
              <a:t>Vecellio</a:t>
            </a:r>
            <a:r>
              <a:rPr lang="en-US" sz="1050" dirty="0"/>
              <a:t> to Everyone:</a:t>
            </a:r>
          </a:p>
          <a:p>
            <a:r>
              <a:rPr lang="en-US" sz="1050" dirty="0"/>
              <a:t>	NOLL</a:t>
            </a:r>
          </a:p>
          <a:p>
            <a:endParaRPr lang="en-US" dirty="0"/>
          </a:p>
        </p:txBody>
      </p:sp>
    </p:spTree>
    <p:extLst>
      <p:ext uri="{BB962C8B-B14F-4D97-AF65-F5344CB8AC3E}">
        <p14:creationId xmlns:p14="http://schemas.microsoft.com/office/powerpoint/2010/main" val="3792963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10FAC4-42B4-463B-AE64-B8410B6A89E9}"/>
              </a:ext>
            </a:extLst>
          </p:cNvPr>
          <p:cNvSpPr/>
          <p:nvPr/>
        </p:nvSpPr>
        <p:spPr>
          <a:xfrm>
            <a:off x="221673" y="134810"/>
            <a:ext cx="6096000" cy="400110"/>
          </a:xfrm>
          <a:prstGeom prst="rect">
            <a:avLst/>
          </a:prstGeom>
        </p:spPr>
        <p:txBody>
          <a:bodyPr>
            <a:spAutoFit/>
          </a:bodyPr>
          <a:lstStyle/>
          <a:p>
            <a:r>
              <a:rPr lang="en-US" sz="2000" b="1" dirty="0">
                <a:solidFill>
                  <a:schemeClr val="accent2"/>
                </a:solidFill>
                <a:latin typeface="Serifa"/>
              </a:rPr>
              <a:t>Chat Notes</a:t>
            </a:r>
            <a:r>
              <a:rPr lang="en-US" sz="2000" b="1" dirty="0">
                <a:solidFill>
                  <a:srgbClr val="314D64"/>
                </a:solidFill>
                <a:latin typeface="Serifa"/>
              </a:rPr>
              <a:t> </a:t>
            </a:r>
            <a:endParaRPr lang="en-US" sz="2000" dirty="0">
              <a:solidFill>
                <a:srgbClr val="000000"/>
              </a:solidFill>
              <a:ea typeface="Calibri" panose="020F0502020204030204"/>
              <a:cs typeface="Calibri" panose="020F0502020204030204"/>
            </a:endParaRPr>
          </a:p>
        </p:txBody>
      </p:sp>
      <p:sp>
        <p:nvSpPr>
          <p:cNvPr id="3" name="TextBox 2">
            <a:extLst>
              <a:ext uri="{FF2B5EF4-FFF2-40B4-BE49-F238E27FC236}">
                <a16:creationId xmlns:a16="http://schemas.microsoft.com/office/drawing/2014/main" id="{AAC4D3CD-22D4-4ADC-94A7-A0D9D4EE024F}"/>
              </a:ext>
            </a:extLst>
          </p:cNvPr>
          <p:cNvSpPr txBox="1"/>
          <p:nvPr/>
        </p:nvSpPr>
        <p:spPr>
          <a:xfrm>
            <a:off x="221673" y="692727"/>
            <a:ext cx="10584872" cy="5701561"/>
          </a:xfrm>
          <a:prstGeom prst="rect">
            <a:avLst/>
          </a:prstGeom>
          <a:noFill/>
        </p:spPr>
        <p:txBody>
          <a:bodyPr wrap="square" rtlCol="0">
            <a:spAutoFit/>
          </a:bodyPr>
          <a:lstStyle/>
          <a:p>
            <a:r>
              <a:rPr lang="en-US" sz="1050" dirty="0"/>
              <a:t>16:05:25 From Maris Pedlow to Everyone:</a:t>
            </a:r>
          </a:p>
          <a:p>
            <a:r>
              <a:rPr lang="en-US" sz="1050" dirty="0"/>
              <a:t>	thank you!</a:t>
            </a:r>
          </a:p>
          <a:p>
            <a:r>
              <a:rPr lang="en-US" sz="1050" dirty="0"/>
              <a:t>16:05:39 From Daniel </a:t>
            </a:r>
            <a:r>
              <a:rPr lang="en-US" sz="1050" dirty="0" err="1"/>
              <a:t>Vecellio</a:t>
            </a:r>
            <a:r>
              <a:rPr lang="en-US" sz="1050" dirty="0"/>
              <a:t> to Everyone:</a:t>
            </a:r>
          </a:p>
          <a:p>
            <a:r>
              <a:rPr lang="en-US" sz="1050" dirty="0"/>
              <a:t>	Here's the pub on Tw that we published in Journal of Applied Physiology https://urldefense.com/v3/__https://journals.physiology.org/doi/full/10.1152/japplphysiol.00738.2021__;!!Ls64Rlj6!l7IR-eMZJpI16IsJ1ZFOnH99hlSxveq6l9MI9QEPAXLaI0D_EW5JUHPTNOSD3A_tLnim5sBX$ </a:t>
            </a:r>
          </a:p>
          <a:p>
            <a:r>
              <a:rPr lang="en-US" sz="1050" dirty="0"/>
              <a:t>16:06:03 From Ken Davis (he/him) to Everyone:</a:t>
            </a:r>
          </a:p>
          <a:p>
            <a:r>
              <a:rPr lang="en-US" sz="1050" dirty="0"/>
              <a:t>	thanks!</a:t>
            </a:r>
          </a:p>
          <a:p>
            <a:r>
              <a:rPr lang="en-US" sz="1050" dirty="0"/>
              <a:t>16:08:12 From Ken Davis (he/him) to Everyone:</a:t>
            </a:r>
          </a:p>
          <a:p>
            <a:r>
              <a:rPr lang="en-US" sz="1050" dirty="0"/>
              <a:t>	path: predict impacts of heat by combining climate predictions with health impacts studies, then predict the effectiveness of heat mitigation strategies.  Predicting the effectiveness of heat mitigation strategies requires studying those mitigation measures.</a:t>
            </a:r>
          </a:p>
          <a:p>
            <a:r>
              <a:rPr lang="en-US" sz="1050" dirty="0"/>
              <a:t>16:08:37 From Ken Davis (he/him) to Everyone:</a:t>
            </a:r>
          </a:p>
          <a:p>
            <a:r>
              <a:rPr lang="en-US" sz="1050" dirty="0"/>
              <a:t>	https://urldefense.com/v3/__https://en.wikipedia.org/wiki/Wet-bulb_temperature__;!!Ls64Rlj6!l7IR-eMZJpI16IsJ1ZFOnH99hlSxveq6l9MI9QEPAXLaI0D_EW5JUHPTNOSD3A_tLoQvH1NF$ </a:t>
            </a:r>
          </a:p>
          <a:p>
            <a:r>
              <a:rPr lang="en-US" sz="1050" dirty="0"/>
              <a:t>16:10:25 From Daniel </a:t>
            </a:r>
            <a:r>
              <a:rPr lang="en-US" sz="1050" dirty="0" err="1"/>
              <a:t>Vecellio</a:t>
            </a:r>
            <a:r>
              <a:rPr lang="en-US" sz="1050" dirty="0"/>
              <a:t> to Everyone:</a:t>
            </a:r>
          </a:p>
          <a:p>
            <a:r>
              <a:rPr lang="en-US" sz="1050" dirty="0"/>
              <a:t>	The 2010 paper that established the 35C Tw theoretical limit https://urldefense.com/v3/__https://www.pnas.org/doi/10.1073/pnas.0913352107__;!!Ls64Rlj6!l7IR-eMZJpI16IsJ1ZFOnH99hlSxveq6l9MI9QEPAXLaI0D_EW5JUHPTNOSD3A_tLiYvEZn0$ </a:t>
            </a:r>
          </a:p>
          <a:p>
            <a:r>
              <a:rPr lang="en-US" sz="1050" dirty="0"/>
              <a:t>16:10:25 From Ken Davis (he/him) to Everyone:</a:t>
            </a:r>
          </a:p>
          <a:p>
            <a:r>
              <a:rPr lang="en-US" sz="1050" dirty="0"/>
              <a:t>	you can compute wet bulb temperature from air temperature and relative humidity.</a:t>
            </a:r>
          </a:p>
          <a:p>
            <a:r>
              <a:rPr lang="en-US" sz="1050" dirty="0"/>
              <a:t>16:12:47 From Daniel </a:t>
            </a:r>
            <a:r>
              <a:rPr lang="en-US" sz="1050" dirty="0" err="1"/>
              <a:t>Vecellio</a:t>
            </a:r>
            <a:r>
              <a:rPr lang="en-US" sz="1050" dirty="0"/>
              <a:t> to Everyone:</a:t>
            </a:r>
          </a:p>
          <a:p>
            <a:r>
              <a:rPr lang="en-US" sz="1050" dirty="0"/>
              <a:t>	(If anyone needs PDFs or pre-prints or something, I can email those too. Just let me know)</a:t>
            </a:r>
          </a:p>
          <a:p>
            <a:r>
              <a:rPr lang="en-US" sz="1050" dirty="0"/>
              <a:t>16:14:30 From Ken Davis (he/him) to Everyone:</a:t>
            </a:r>
          </a:p>
          <a:p>
            <a:r>
              <a:rPr lang="en-US" sz="1050" dirty="0"/>
              <a:t>	You should give us a literature list, Dan!</a:t>
            </a:r>
          </a:p>
          <a:p>
            <a:r>
              <a:rPr lang="en-US" sz="1050" dirty="0"/>
              <a:t>16:16:58 From Ken Davis (he/him) to Everyone:</a:t>
            </a:r>
          </a:p>
          <a:p>
            <a:r>
              <a:rPr lang="en-US" sz="1050" dirty="0"/>
              <a:t>	That would be a good publication!</a:t>
            </a:r>
          </a:p>
          <a:p>
            <a:r>
              <a:rPr lang="en-US" sz="1050" dirty="0"/>
              <a:t>16:17:08 From Omrana Razzak to Everyone:</a:t>
            </a:r>
          </a:p>
          <a:p>
            <a:r>
              <a:rPr lang="en-US" sz="1050" dirty="0"/>
              <a:t>	Pedagogy of the Oppressed</a:t>
            </a:r>
          </a:p>
          <a:p>
            <a:r>
              <a:rPr lang="en-US" sz="1050" dirty="0"/>
              <a:t>16:17:55 From Virginia Silvis to Everyone:</a:t>
            </a:r>
          </a:p>
          <a:p>
            <a:r>
              <a:rPr lang="en-US" sz="1050" dirty="0"/>
              <a:t>	Co-production of knowledge: https://urldefense.com/v3/__https://journals.ametsoc.org/view/journals/wcas/11/3/wcas-d-18-0075_1.xml__;!!Ls64Rlj6!l7IR-eMZJpI16IsJ1ZFOnH99hlSxveq6l9MI9QEPAXLaI0D_EW5JUHPTNOSD3A_tLoj_84OI$ </a:t>
            </a:r>
          </a:p>
          <a:p>
            <a:r>
              <a:rPr lang="en-US" sz="1050" dirty="0"/>
              <a:t>16:18:26 From Virginia Silvis to Everyone:</a:t>
            </a:r>
          </a:p>
          <a:p>
            <a:r>
              <a:rPr lang="en-US" sz="1050" dirty="0"/>
              <a:t>	https://urldefense.com/v3/__https://www.nature.com/articles/s41893-018-0191-0__;!!Ls64Rlj6!l7IR-eMZJpI16IsJ1ZFOnH99hlSxveq6l9MI9QEPAXLaI0D_EW5JUHPTNOSD3A_tLr1cgXv3$ </a:t>
            </a:r>
          </a:p>
          <a:p>
            <a:endParaRPr lang="en-US" dirty="0"/>
          </a:p>
        </p:txBody>
      </p:sp>
    </p:spTree>
    <p:extLst>
      <p:ext uri="{BB962C8B-B14F-4D97-AF65-F5344CB8AC3E}">
        <p14:creationId xmlns:p14="http://schemas.microsoft.com/office/powerpoint/2010/main" val="1556260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10FAC4-42B4-463B-AE64-B8410B6A89E9}"/>
              </a:ext>
            </a:extLst>
          </p:cNvPr>
          <p:cNvSpPr/>
          <p:nvPr/>
        </p:nvSpPr>
        <p:spPr>
          <a:xfrm>
            <a:off x="221673" y="134810"/>
            <a:ext cx="6096000" cy="400110"/>
          </a:xfrm>
          <a:prstGeom prst="rect">
            <a:avLst/>
          </a:prstGeom>
        </p:spPr>
        <p:txBody>
          <a:bodyPr>
            <a:spAutoFit/>
          </a:bodyPr>
          <a:lstStyle/>
          <a:p>
            <a:r>
              <a:rPr lang="en-US" sz="2000" b="1" dirty="0">
                <a:solidFill>
                  <a:schemeClr val="accent2"/>
                </a:solidFill>
                <a:latin typeface="Serifa"/>
              </a:rPr>
              <a:t>Chat Notes</a:t>
            </a:r>
            <a:r>
              <a:rPr lang="en-US" sz="2000" b="1" dirty="0">
                <a:solidFill>
                  <a:srgbClr val="314D64"/>
                </a:solidFill>
                <a:latin typeface="Serifa"/>
              </a:rPr>
              <a:t> </a:t>
            </a:r>
            <a:endParaRPr lang="en-US" sz="2000" dirty="0">
              <a:solidFill>
                <a:srgbClr val="000000"/>
              </a:solidFill>
              <a:ea typeface="Calibri" panose="020F0502020204030204"/>
              <a:cs typeface="Calibri" panose="020F0502020204030204"/>
            </a:endParaRPr>
          </a:p>
        </p:txBody>
      </p:sp>
      <p:sp>
        <p:nvSpPr>
          <p:cNvPr id="3" name="TextBox 2">
            <a:extLst>
              <a:ext uri="{FF2B5EF4-FFF2-40B4-BE49-F238E27FC236}">
                <a16:creationId xmlns:a16="http://schemas.microsoft.com/office/drawing/2014/main" id="{AAC4D3CD-22D4-4ADC-94A7-A0D9D4EE024F}"/>
              </a:ext>
            </a:extLst>
          </p:cNvPr>
          <p:cNvSpPr txBox="1"/>
          <p:nvPr/>
        </p:nvSpPr>
        <p:spPr>
          <a:xfrm>
            <a:off x="221673" y="692727"/>
            <a:ext cx="10584872" cy="5701561"/>
          </a:xfrm>
          <a:prstGeom prst="rect">
            <a:avLst/>
          </a:prstGeom>
          <a:noFill/>
        </p:spPr>
        <p:txBody>
          <a:bodyPr wrap="square" rtlCol="0">
            <a:spAutoFit/>
          </a:bodyPr>
          <a:lstStyle/>
          <a:p>
            <a:r>
              <a:rPr lang="en-US" sz="1050" dirty="0"/>
              <a:t>16:18:34 From Maris Pedlow to Everyone:</a:t>
            </a:r>
          </a:p>
          <a:p>
            <a:r>
              <a:rPr lang="en-US" sz="1050" dirty="0"/>
              <a:t>	I will be saving the chat so links will be in the final notes</a:t>
            </a:r>
          </a:p>
          <a:p>
            <a:r>
              <a:rPr lang="en-US" sz="1050" dirty="0"/>
              <a:t>16:18:58 From Omrana Razzak to Everyone:</a:t>
            </a:r>
          </a:p>
          <a:p>
            <a:r>
              <a:rPr lang="en-US" sz="1050" dirty="0"/>
              <a:t>	https://urldefense.com/v3/__https://www.amazon.com/Pedagogy-Oppressed-Anniversary-Paulo-Freire/dp/1501314130/ref=asc_df_1501314130/?tag=hyprod-20&amp;linkCode=df0&amp;hvadid=312443114357&amp;hvpos=&amp;hvnetw=g&amp;hvrand=1106493556639991891&amp;hvpone=&amp;hvptwo=&amp;hvqmt=&amp;hvdev=c&amp;hvdvcmdl=&amp;hvlocint=&amp;hvlocphy=9007899&amp;hvtargid=pla-442898519423&amp;psc=1__;!!Ls64Rlj6!l7IR-eMZJpI16IsJ1ZFOnH99hlSxveq6l9MI9QEPAXLaI0D_EW5JUHPTNOSD3A_tLiNCXaUd$ </a:t>
            </a:r>
          </a:p>
          <a:p>
            <a:r>
              <a:rPr lang="en-US" sz="1050" dirty="0"/>
              <a:t>16:26:03 From Ken Davis (he/him) to Everyone:</a:t>
            </a:r>
          </a:p>
          <a:p>
            <a:r>
              <a:rPr lang="en-US" sz="1050" dirty="0"/>
              <a:t>	Eliott and </a:t>
            </a:r>
            <a:r>
              <a:rPr lang="en-US" sz="1050" dirty="0" err="1"/>
              <a:t>Aara’L</a:t>
            </a:r>
            <a:r>
              <a:rPr lang="en-US" sz="1050" dirty="0"/>
              <a:t>...are you asking what is the scope of this group?</a:t>
            </a:r>
          </a:p>
          <a:p>
            <a:r>
              <a:rPr lang="en-US" sz="1050" dirty="0"/>
              <a:t>16:30:27 From Virginia Silvis to Everyone:</a:t>
            </a:r>
          </a:p>
          <a:p>
            <a:r>
              <a:rPr lang="en-US" sz="1050" dirty="0"/>
              <a:t>	The Detroit study I mentioned: https://urldefense.com/v3/__https://www.tandfonline.com/doi/abs/10.1080/08941920.2018.1550229__;!!Ls64Rlj6!l7IR-eMZJpI16IsJ1ZFOnH99hlSxveq6l9MI9QEPAXLaI0D_EW5JUHPTNOSD3A_tLo6iPAZl$ </a:t>
            </a:r>
          </a:p>
          <a:p>
            <a:r>
              <a:rPr lang="en-US" sz="1050" dirty="0"/>
              <a:t>16:35:11 From Kevin Sliman to Everyone:</a:t>
            </a:r>
          </a:p>
          <a:p>
            <a:r>
              <a:rPr lang="en-US" sz="1050" dirty="0"/>
              <a:t>	Just sharing an opportunity that I saw recently on heat: https://urldefense.com/v3/__https://www.epa.gov/innovation/lets-talk-about-heat-challenge__;!!Ls64Rlj6!l7IR-eMZJpI16IsJ1ZFOnH99hlSxveq6l9MI9QEPAXLaI0D_EW5JUHPTNOSD3A_tLrPwtLCo$ </a:t>
            </a:r>
          </a:p>
          <a:p>
            <a:r>
              <a:rPr lang="en-US" sz="1050" dirty="0"/>
              <a:t>16:36:24 From Esther Obonyo to Everyone:</a:t>
            </a:r>
          </a:p>
          <a:p>
            <a:r>
              <a:rPr lang="en-US" sz="1050" dirty="0"/>
              <a:t>	Thanks Kevin!</a:t>
            </a:r>
          </a:p>
          <a:p>
            <a:r>
              <a:rPr lang="en-US" sz="1050" dirty="0"/>
              <a:t>16:39:28 From Ken Davis (he/him) to Everyone:</a:t>
            </a:r>
          </a:p>
          <a:p>
            <a:r>
              <a:rPr lang="en-US" sz="1050" dirty="0"/>
              <a:t>	outreach and extension at Penn State has a lot of trust built also.  we should engage that community.</a:t>
            </a:r>
          </a:p>
          <a:p>
            <a:r>
              <a:rPr lang="en-US" sz="1050" dirty="0"/>
              <a:t>16:40:03 From Ken Davis (he/him) to Everyone:</a:t>
            </a:r>
          </a:p>
          <a:p>
            <a:r>
              <a:rPr lang="en-US" sz="1050" dirty="0"/>
              <a:t>	PSU extension is (I think) more traditionally rural and agricultural.</a:t>
            </a:r>
          </a:p>
          <a:p>
            <a:r>
              <a:rPr lang="en-US" sz="1050" dirty="0"/>
              <a:t>16:48:39 From Ken Davis (he/him) to Everyone:</a:t>
            </a:r>
          </a:p>
          <a:p>
            <a:r>
              <a:rPr lang="en-US" sz="1050" dirty="0"/>
              <a:t>	A review of what has emerged as primary research questions would be interesting...but maybe too broad.  Maybe important research questions for Pennsylvania would be more realistic?  with some nods to other parts of the world?</a:t>
            </a:r>
          </a:p>
          <a:p>
            <a:r>
              <a:rPr lang="en-US" sz="1050" dirty="0"/>
              <a:t>16:51:12 From Daniel </a:t>
            </a:r>
            <a:r>
              <a:rPr lang="en-US" sz="1050" dirty="0" err="1"/>
              <a:t>Vecellio</a:t>
            </a:r>
            <a:r>
              <a:rPr lang="en-US" sz="1050" dirty="0"/>
              <a:t> to Everyone:</a:t>
            </a:r>
          </a:p>
          <a:p>
            <a:r>
              <a:rPr lang="en-US" sz="1050" dirty="0"/>
              <a:t>	The Bulletin of the American Meteorological Society publishes "articles” about the findings/summaries of workshops in many issues. Not sure what they would think of a university-specific one, but there are examples of perhaps how to write a summary/future directions of the workshop itself in BAMS.</a:t>
            </a:r>
          </a:p>
          <a:p>
            <a:r>
              <a:rPr lang="en-US" sz="1050" dirty="0"/>
              <a:t>16:51:48 From Virginia Silvis to Everyone:</a:t>
            </a:r>
          </a:p>
          <a:p>
            <a:r>
              <a:rPr lang="en-US" sz="1050" dirty="0"/>
              <a:t>	https://urldefense.com/v3/__https://link-springer-com.ezaccess.libraries.psu.edu/article/10.1007/s00267-018-1051-4__;!!Ls64Rlj6!l7IR-eMZJpI16IsJ1ZFOnH99hlSxveq6l9MI9QEPAXLaI0D_EW5JUHPTNOSD3A_tLv9ARZ2w$ !</a:t>
            </a:r>
          </a:p>
          <a:p>
            <a:r>
              <a:rPr lang="en-US" sz="1050" dirty="0"/>
              <a:t>16:54:35 From Ken Davis (he/him) to Everyone:</a:t>
            </a:r>
          </a:p>
          <a:p>
            <a:r>
              <a:rPr lang="en-US" sz="1050" dirty="0"/>
              <a:t>	did she really say snot?</a:t>
            </a:r>
          </a:p>
          <a:p>
            <a:r>
              <a:rPr lang="en-US" sz="1050" dirty="0"/>
              <a:t>16:54:50 From Virginia Silvis to Everyone:</a:t>
            </a:r>
          </a:p>
          <a:p>
            <a:r>
              <a:rPr lang="en-US" sz="1050" dirty="0"/>
              <a:t>	yes, yes </a:t>
            </a:r>
            <a:r>
              <a:rPr lang="en-US" sz="1050" dirty="0" err="1"/>
              <a:t>i</a:t>
            </a:r>
            <a:r>
              <a:rPr lang="en-US" sz="1050" dirty="0"/>
              <a:t> did 🙂</a:t>
            </a:r>
          </a:p>
          <a:p>
            <a:endParaRPr lang="en-US" dirty="0"/>
          </a:p>
        </p:txBody>
      </p:sp>
    </p:spTree>
    <p:extLst>
      <p:ext uri="{BB962C8B-B14F-4D97-AF65-F5344CB8AC3E}">
        <p14:creationId xmlns:p14="http://schemas.microsoft.com/office/powerpoint/2010/main" val="804230963"/>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e8c28819-7200-4690-8677-6fa265534ae3">
      <Terms xmlns="http://schemas.microsoft.com/office/infopath/2007/PartnerControls"/>
    </lcf76f155ced4ddcb4097134ff3c332f>
    <TaxCatchAll xmlns="672f2447-791f-4dec-8f0c-a793fa1adca0" xsi:nil="true"/>
    <SharedWithUsers xmlns="672f2447-791f-4dec-8f0c-a793fa1adca0">
      <UserInfo>
        <DisplayName>Pedlow, Maris</DisplayName>
        <AccountId>398</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4C15259809EC94B9E6E37266697AB51" ma:contentTypeVersion="16" ma:contentTypeDescription="Create a new document." ma:contentTypeScope="" ma:versionID="7a4ee0ce3328f35eea9005b0f566385c">
  <xsd:schema xmlns:xsd="http://www.w3.org/2001/XMLSchema" xmlns:xs="http://www.w3.org/2001/XMLSchema" xmlns:p="http://schemas.microsoft.com/office/2006/metadata/properties" xmlns:ns2="e8c28819-7200-4690-8677-6fa265534ae3" xmlns:ns3="672f2447-791f-4dec-8f0c-a793fa1adca0" targetNamespace="http://schemas.microsoft.com/office/2006/metadata/properties" ma:root="true" ma:fieldsID="9ba36d6e54ea64fd3580e0b3a38f3286" ns2:_="" ns3:_="">
    <xsd:import namespace="e8c28819-7200-4690-8677-6fa265534ae3"/>
    <xsd:import namespace="672f2447-791f-4dec-8f0c-a793fa1adca0"/>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MediaServiceLocation"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8c28819-7200-4690-8677-6fa265534ae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8b28469-8996-4088-bd89-44d87d6385e5"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72f2447-791f-4dec-8f0c-a793fa1adca0"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cd4a50f0-03f3-4f9f-8f69-6b6a553c0e57}" ma:internalName="TaxCatchAll" ma:showField="CatchAllData" ma:web="672f2447-791f-4dec-8f0c-a793fa1adca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B4340DE-39B1-4E6D-9EB2-4C986F1B6D3B}">
  <ds:schemaRefs>
    <ds:schemaRef ds:uri="http://schemas.microsoft.com/office/2006/documentManagement/types"/>
    <ds:schemaRef ds:uri="e8c28819-7200-4690-8677-6fa265534ae3"/>
    <ds:schemaRef ds:uri="http://purl.org/dc/elements/1.1/"/>
    <ds:schemaRef ds:uri="http://schemas.openxmlformats.org/package/2006/metadata/core-properties"/>
    <ds:schemaRef ds:uri="http://schemas.microsoft.com/office/infopath/2007/PartnerControls"/>
    <ds:schemaRef ds:uri="http://purl.org/dc/terms/"/>
    <ds:schemaRef ds:uri="http://schemas.microsoft.com/office/2006/metadata/properties"/>
    <ds:schemaRef ds:uri="672f2447-791f-4dec-8f0c-a793fa1adca0"/>
    <ds:schemaRef ds:uri="http://www.w3.org/XML/1998/namespace"/>
    <ds:schemaRef ds:uri="http://purl.org/dc/dcmitype/"/>
  </ds:schemaRefs>
</ds:datastoreItem>
</file>

<file path=customXml/itemProps2.xml><?xml version="1.0" encoding="utf-8"?>
<ds:datastoreItem xmlns:ds="http://schemas.openxmlformats.org/officeDocument/2006/customXml" ds:itemID="{6DF50D9D-74B6-4023-9E74-C7B7EE2C6231}">
  <ds:schemaRefs>
    <ds:schemaRef ds:uri="http://schemas.microsoft.com/sharepoint/v3/contenttype/forms"/>
  </ds:schemaRefs>
</ds:datastoreItem>
</file>

<file path=customXml/itemProps3.xml><?xml version="1.0" encoding="utf-8"?>
<ds:datastoreItem xmlns:ds="http://schemas.openxmlformats.org/officeDocument/2006/customXml" ds:itemID="{92F9DC67-52B2-4D52-A663-DA06859E56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8c28819-7200-4690-8677-6fa265534ae3"/>
    <ds:schemaRef ds:uri="672f2447-791f-4dec-8f0c-a793fa1adc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2. ICDS_PP2_Widescreen</Template>
  <TotalTime>341</TotalTime>
  <Words>4013</Words>
  <Application>Microsoft Macintosh PowerPoint</Application>
  <PresentationFormat>Widescreen</PresentationFormat>
  <Paragraphs>354</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Arial,Sans-Serif</vt:lpstr>
      <vt:lpstr>Avenir Book</vt:lpstr>
      <vt:lpstr>Calibri</vt:lpstr>
      <vt:lpstr>Roboto</vt:lpstr>
      <vt:lpstr>Serifa</vt:lpstr>
      <vt:lpstr>2_Office Theme</vt:lpstr>
      <vt:lpstr>– NOTES – Health &amp; the Built Environment Workshop Series  Workshop #4: Extreme Heat Thursday, June 16, 2022</vt:lpstr>
      <vt:lpstr>Participants</vt:lpstr>
      <vt:lpstr>Extreme Heat Inside and Outside the Built Environment</vt:lpstr>
      <vt:lpstr>Extreme Heat and Health, Wellbeing, &amp; Lifestyle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 POWERPOINT</dc:title>
  <dc:creator>Walther, Scott S</dc:creator>
  <cp:lastModifiedBy>Sliman, Kevin</cp:lastModifiedBy>
  <cp:revision>372</cp:revision>
  <dcterms:created xsi:type="dcterms:W3CDTF">2020-08-28T14:18:18Z</dcterms:created>
  <dcterms:modified xsi:type="dcterms:W3CDTF">2022-06-17T14:35:12Z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0x010100A4C15259809EC94B9E6E37266697AB51</vt:lpwstr>
  </property>
</Properties>
</file>